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34"/>
  </p:notesMasterIdLst>
  <p:sldIdLst>
    <p:sldId id="256" r:id="rId5"/>
    <p:sldId id="257" r:id="rId6"/>
    <p:sldId id="269" r:id="rId7"/>
    <p:sldId id="287" r:id="rId8"/>
    <p:sldId id="292" r:id="rId9"/>
    <p:sldId id="282" r:id="rId10"/>
    <p:sldId id="290" r:id="rId11"/>
    <p:sldId id="274" r:id="rId12"/>
    <p:sldId id="265" r:id="rId13"/>
    <p:sldId id="283" r:id="rId14"/>
    <p:sldId id="259" r:id="rId15"/>
    <p:sldId id="262" r:id="rId16"/>
    <p:sldId id="284" r:id="rId17"/>
    <p:sldId id="277" r:id="rId18"/>
    <p:sldId id="276" r:id="rId19"/>
    <p:sldId id="278" r:id="rId20"/>
    <p:sldId id="289" r:id="rId21"/>
    <p:sldId id="285" r:id="rId22"/>
    <p:sldId id="268" r:id="rId23"/>
    <p:sldId id="260" r:id="rId24"/>
    <p:sldId id="293" r:id="rId25"/>
    <p:sldId id="294" r:id="rId26"/>
    <p:sldId id="279" r:id="rId27"/>
    <p:sldId id="264" r:id="rId28"/>
    <p:sldId id="271" r:id="rId29"/>
    <p:sldId id="261" r:id="rId30"/>
    <p:sldId id="263" r:id="rId31"/>
    <p:sldId id="275" r:id="rId32"/>
    <p:sldId id="286" r:id="rId33"/>
  </p:sldIdLst>
  <p:sldSz cx="12192000" cy="6858000"/>
  <p:notesSz cx="6797675" cy="9982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9E8C64-9233-6869-653C-AC84330A8E34}" v="250" dt="2019-09-04T06:46:31.423"/>
    <p1510:client id="{AC5F0900-B347-DB0C-9BE8-51326895166B}" v="18" dt="2019-07-25T10:26:19.1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262" autoAdjust="0"/>
    <p:restoredTop sz="95823" autoAdjust="0"/>
  </p:normalViewPr>
  <p:slideViewPr>
    <p:cSldViewPr snapToGrid="0">
      <p:cViewPr varScale="1">
        <p:scale>
          <a:sx n="102" d="100"/>
          <a:sy n="102" d="100"/>
        </p:scale>
        <p:origin x="131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500844"/>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500844"/>
          </a:xfrm>
          <a:prstGeom prst="rect">
            <a:avLst/>
          </a:prstGeom>
        </p:spPr>
        <p:txBody>
          <a:bodyPr vert="horz" lIns="91440" tIns="45720" rIns="91440" bIns="45720" rtlCol="0"/>
          <a:lstStyle>
            <a:lvl1pPr algn="r">
              <a:defRPr sz="1200"/>
            </a:lvl1pPr>
          </a:lstStyle>
          <a:p>
            <a:fld id="{94558267-CD81-4F27-9147-D269A816E5A6}" type="datetimeFigureOut">
              <a:rPr lang="en-GB" smtClean="0"/>
              <a:t>07/09/2023</a:t>
            </a:fld>
            <a:endParaRPr lang="en-GB"/>
          </a:p>
        </p:txBody>
      </p:sp>
      <p:sp>
        <p:nvSpPr>
          <p:cNvPr id="4" name="Slide Image Placeholder 3"/>
          <p:cNvSpPr>
            <a:spLocks noGrp="1" noRot="1" noChangeAspect="1"/>
          </p:cNvSpPr>
          <p:nvPr>
            <p:ph type="sldImg" idx="2"/>
          </p:nvPr>
        </p:nvSpPr>
        <p:spPr>
          <a:xfrm>
            <a:off x="404813" y="1247775"/>
            <a:ext cx="5988050" cy="33686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803934"/>
            <a:ext cx="5438140" cy="393049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81358"/>
            <a:ext cx="2945659" cy="50084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81358"/>
            <a:ext cx="2945659" cy="500842"/>
          </a:xfrm>
          <a:prstGeom prst="rect">
            <a:avLst/>
          </a:prstGeom>
        </p:spPr>
        <p:txBody>
          <a:bodyPr vert="horz" lIns="91440" tIns="45720" rIns="91440" bIns="45720" rtlCol="0" anchor="b"/>
          <a:lstStyle>
            <a:lvl1pPr algn="r">
              <a:defRPr sz="1200"/>
            </a:lvl1pPr>
          </a:lstStyle>
          <a:p>
            <a:fld id="{BDEEB3C7-76E1-42C2-BC6E-380174CFA211}" type="slidenum">
              <a:rPr lang="en-GB" smtClean="0"/>
              <a:t>‹#›</a:t>
            </a:fld>
            <a:endParaRPr lang="en-GB"/>
          </a:p>
        </p:txBody>
      </p:sp>
    </p:spTree>
    <p:extLst>
      <p:ext uri="{BB962C8B-B14F-4D97-AF65-F5344CB8AC3E}">
        <p14:creationId xmlns:p14="http://schemas.microsoft.com/office/powerpoint/2010/main" val="1989933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CP</a:t>
            </a:r>
          </a:p>
        </p:txBody>
      </p:sp>
      <p:sp>
        <p:nvSpPr>
          <p:cNvPr id="4" name="Slide Number Placeholder 3"/>
          <p:cNvSpPr>
            <a:spLocks noGrp="1"/>
          </p:cNvSpPr>
          <p:nvPr>
            <p:ph type="sldNum" sz="quarter" idx="10"/>
          </p:nvPr>
        </p:nvSpPr>
        <p:spPr/>
        <p:txBody>
          <a:bodyPr/>
          <a:lstStyle/>
          <a:p>
            <a:fld id="{BDEEB3C7-76E1-42C2-BC6E-380174CFA211}" type="slidenum">
              <a:rPr lang="en-GB" smtClean="0"/>
              <a:t>1</a:t>
            </a:fld>
            <a:endParaRPr lang="en-GB"/>
          </a:p>
        </p:txBody>
      </p:sp>
    </p:spTree>
    <p:extLst>
      <p:ext uri="{BB962C8B-B14F-4D97-AF65-F5344CB8AC3E}">
        <p14:creationId xmlns:p14="http://schemas.microsoft.com/office/powerpoint/2010/main" val="12025528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CP</a:t>
            </a:r>
          </a:p>
        </p:txBody>
      </p:sp>
      <p:sp>
        <p:nvSpPr>
          <p:cNvPr id="4" name="Slide Number Placeholder 3"/>
          <p:cNvSpPr>
            <a:spLocks noGrp="1"/>
          </p:cNvSpPr>
          <p:nvPr>
            <p:ph type="sldNum" sz="quarter" idx="10"/>
          </p:nvPr>
        </p:nvSpPr>
        <p:spPr/>
        <p:txBody>
          <a:bodyPr/>
          <a:lstStyle/>
          <a:p>
            <a:fld id="{BDEEB3C7-76E1-42C2-BC6E-380174CFA211}" type="slidenum">
              <a:rPr lang="en-GB" smtClean="0"/>
              <a:t>13</a:t>
            </a:fld>
            <a:endParaRPr lang="en-GB"/>
          </a:p>
        </p:txBody>
      </p:sp>
    </p:spTree>
    <p:extLst>
      <p:ext uri="{BB962C8B-B14F-4D97-AF65-F5344CB8AC3E}">
        <p14:creationId xmlns:p14="http://schemas.microsoft.com/office/powerpoint/2010/main" val="42036281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LF</a:t>
            </a:r>
          </a:p>
        </p:txBody>
      </p:sp>
      <p:sp>
        <p:nvSpPr>
          <p:cNvPr id="4" name="Slide Number Placeholder 3"/>
          <p:cNvSpPr>
            <a:spLocks noGrp="1"/>
          </p:cNvSpPr>
          <p:nvPr>
            <p:ph type="sldNum" sz="quarter" idx="10"/>
          </p:nvPr>
        </p:nvSpPr>
        <p:spPr/>
        <p:txBody>
          <a:bodyPr/>
          <a:lstStyle/>
          <a:p>
            <a:fld id="{BDEEB3C7-76E1-42C2-BC6E-380174CFA211}" type="slidenum">
              <a:rPr lang="en-GB" smtClean="0"/>
              <a:t>14</a:t>
            </a:fld>
            <a:endParaRPr lang="en-GB"/>
          </a:p>
        </p:txBody>
      </p:sp>
    </p:spTree>
    <p:extLst>
      <p:ext uri="{BB962C8B-B14F-4D97-AF65-F5344CB8AC3E}">
        <p14:creationId xmlns:p14="http://schemas.microsoft.com/office/powerpoint/2010/main" val="25761522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LF</a:t>
            </a:r>
          </a:p>
        </p:txBody>
      </p:sp>
      <p:sp>
        <p:nvSpPr>
          <p:cNvPr id="4" name="Slide Number Placeholder 3"/>
          <p:cNvSpPr>
            <a:spLocks noGrp="1"/>
          </p:cNvSpPr>
          <p:nvPr>
            <p:ph type="sldNum" sz="quarter" idx="10"/>
          </p:nvPr>
        </p:nvSpPr>
        <p:spPr/>
        <p:txBody>
          <a:bodyPr/>
          <a:lstStyle/>
          <a:p>
            <a:fld id="{BDEEB3C7-76E1-42C2-BC6E-380174CFA211}" type="slidenum">
              <a:rPr lang="en-GB" smtClean="0"/>
              <a:t>15</a:t>
            </a:fld>
            <a:endParaRPr lang="en-GB"/>
          </a:p>
        </p:txBody>
      </p:sp>
    </p:spTree>
    <p:extLst>
      <p:ext uri="{BB962C8B-B14F-4D97-AF65-F5344CB8AC3E}">
        <p14:creationId xmlns:p14="http://schemas.microsoft.com/office/powerpoint/2010/main" val="38165150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CP</a:t>
            </a:r>
          </a:p>
        </p:txBody>
      </p:sp>
      <p:sp>
        <p:nvSpPr>
          <p:cNvPr id="4" name="Slide Number Placeholder 3"/>
          <p:cNvSpPr>
            <a:spLocks noGrp="1"/>
          </p:cNvSpPr>
          <p:nvPr>
            <p:ph type="sldNum" sz="quarter" idx="10"/>
          </p:nvPr>
        </p:nvSpPr>
        <p:spPr/>
        <p:txBody>
          <a:bodyPr/>
          <a:lstStyle/>
          <a:p>
            <a:fld id="{BDEEB3C7-76E1-42C2-BC6E-380174CFA211}" type="slidenum">
              <a:rPr lang="en-GB" smtClean="0"/>
              <a:t>16</a:t>
            </a:fld>
            <a:endParaRPr lang="en-GB"/>
          </a:p>
        </p:txBody>
      </p:sp>
    </p:spTree>
    <p:extLst>
      <p:ext uri="{BB962C8B-B14F-4D97-AF65-F5344CB8AC3E}">
        <p14:creationId xmlns:p14="http://schemas.microsoft.com/office/powerpoint/2010/main" val="4477300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LF</a:t>
            </a:r>
          </a:p>
        </p:txBody>
      </p:sp>
      <p:sp>
        <p:nvSpPr>
          <p:cNvPr id="4" name="Slide Number Placeholder 3"/>
          <p:cNvSpPr>
            <a:spLocks noGrp="1"/>
          </p:cNvSpPr>
          <p:nvPr>
            <p:ph type="sldNum" sz="quarter" idx="10"/>
          </p:nvPr>
        </p:nvSpPr>
        <p:spPr/>
        <p:txBody>
          <a:bodyPr/>
          <a:lstStyle/>
          <a:p>
            <a:fld id="{BDEEB3C7-76E1-42C2-BC6E-380174CFA211}" type="slidenum">
              <a:rPr lang="en-GB" smtClean="0"/>
              <a:t>18</a:t>
            </a:fld>
            <a:endParaRPr lang="en-GB"/>
          </a:p>
        </p:txBody>
      </p:sp>
    </p:spTree>
    <p:extLst>
      <p:ext uri="{BB962C8B-B14F-4D97-AF65-F5344CB8AC3E}">
        <p14:creationId xmlns:p14="http://schemas.microsoft.com/office/powerpoint/2010/main" val="8176754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LF</a:t>
            </a:r>
          </a:p>
        </p:txBody>
      </p:sp>
      <p:sp>
        <p:nvSpPr>
          <p:cNvPr id="4" name="Slide Number Placeholder 3"/>
          <p:cNvSpPr>
            <a:spLocks noGrp="1"/>
          </p:cNvSpPr>
          <p:nvPr>
            <p:ph type="sldNum" sz="quarter" idx="10"/>
          </p:nvPr>
        </p:nvSpPr>
        <p:spPr/>
        <p:txBody>
          <a:bodyPr/>
          <a:lstStyle/>
          <a:p>
            <a:fld id="{BDEEB3C7-76E1-42C2-BC6E-380174CFA211}" type="slidenum">
              <a:rPr lang="en-GB" smtClean="0"/>
              <a:t>19</a:t>
            </a:fld>
            <a:endParaRPr lang="en-GB"/>
          </a:p>
        </p:txBody>
      </p:sp>
    </p:spTree>
    <p:extLst>
      <p:ext uri="{BB962C8B-B14F-4D97-AF65-F5344CB8AC3E}">
        <p14:creationId xmlns:p14="http://schemas.microsoft.com/office/powerpoint/2010/main" val="4998798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KP</a:t>
            </a:r>
          </a:p>
        </p:txBody>
      </p:sp>
      <p:sp>
        <p:nvSpPr>
          <p:cNvPr id="4" name="Slide Number Placeholder 3"/>
          <p:cNvSpPr>
            <a:spLocks noGrp="1"/>
          </p:cNvSpPr>
          <p:nvPr>
            <p:ph type="sldNum" sz="quarter" idx="10"/>
          </p:nvPr>
        </p:nvSpPr>
        <p:spPr/>
        <p:txBody>
          <a:bodyPr/>
          <a:lstStyle/>
          <a:p>
            <a:fld id="{BDEEB3C7-76E1-42C2-BC6E-380174CFA211}" type="slidenum">
              <a:rPr lang="en-GB" smtClean="0"/>
              <a:t>20</a:t>
            </a:fld>
            <a:endParaRPr lang="en-GB"/>
          </a:p>
        </p:txBody>
      </p:sp>
    </p:spTree>
    <p:extLst>
      <p:ext uri="{BB962C8B-B14F-4D97-AF65-F5344CB8AC3E}">
        <p14:creationId xmlns:p14="http://schemas.microsoft.com/office/powerpoint/2010/main" val="2839845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KP</a:t>
            </a:r>
          </a:p>
        </p:txBody>
      </p:sp>
      <p:sp>
        <p:nvSpPr>
          <p:cNvPr id="4" name="Slide Number Placeholder 3"/>
          <p:cNvSpPr>
            <a:spLocks noGrp="1"/>
          </p:cNvSpPr>
          <p:nvPr>
            <p:ph type="sldNum" sz="quarter" idx="10"/>
          </p:nvPr>
        </p:nvSpPr>
        <p:spPr/>
        <p:txBody>
          <a:bodyPr/>
          <a:lstStyle/>
          <a:p>
            <a:fld id="{BDEEB3C7-76E1-42C2-BC6E-380174CFA211}" type="slidenum">
              <a:rPr lang="en-GB" smtClean="0"/>
              <a:t>23</a:t>
            </a:fld>
            <a:endParaRPr lang="en-GB"/>
          </a:p>
        </p:txBody>
      </p:sp>
    </p:spTree>
    <p:extLst>
      <p:ext uri="{BB962C8B-B14F-4D97-AF65-F5344CB8AC3E}">
        <p14:creationId xmlns:p14="http://schemas.microsoft.com/office/powerpoint/2010/main" val="17004785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KP</a:t>
            </a:r>
          </a:p>
        </p:txBody>
      </p:sp>
      <p:sp>
        <p:nvSpPr>
          <p:cNvPr id="4" name="Slide Number Placeholder 3"/>
          <p:cNvSpPr>
            <a:spLocks noGrp="1"/>
          </p:cNvSpPr>
          <p:nvPr>
            <p:ph type="sldNum" sz="quarter" idx="10"/>
          </p:nvPr>
        </p:nvSpPr>
        <p:spPr/>
        <p:txBody>
          <a:bodyPr/>
          <a:lstStyle/>
          <a:p>
            <a:fld id="{BDEEB3C7-76E1-42C2-BC6E-380174CFA211}" type="slidenum">
              <a:rPr lang="en-GB" smtClean="0"/>
              <a:t>24</a:t>
            </a:fld>
            <a:endParaRPr lang="en-GB"/>
          </a:p>
        </p:txBody>
      </p:sp>
    </p:spTree>
    <p:extLst>
      <p:ext uri="{BB962C8B-B14F-4D97-AF65-F5344CB8AC3E}">
        <p14:creationId xmlns:p14="http://schemas.microsoft.com/office/powerpoint/2010/main" val="22146976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CP</a:t>
            </a:r>
          </a:p>
        </p:txBody>
      </p:sp>
      <p:sp>
        <p:nvSpPr>
          <p:cNvPr id="4" name="Slide Number Placeholder 3"/>
          <p:cNvSpPr>
            <a:spLocks noGrp="1"/>
          </p:cNvSpPr>
          <p:nvPr>
            <p:ph type="sldNum" sz="quarter" idx="10"/>
          </p:nvPr>
        </p:nvSpPr>
        <p:spPr/>
        <p:txBody>
          <a:bodyPr/>
          <a:lstStyle/>
          <a:p>
            <a:fld id="{BDEEB3C7-76E1-42C2-BC6E-380174CFA211}" type="slidenum">
              <a:rPr lang="en-GB" smtClean="0"/>
              <a:t>25</a:t>
            </a:fld>
            <a:endParaRPr lang="en-GB"/>
          </a:p>
        </p:txBody>
      </p:sp>
    </p:spTree>
    <p:extLst>
      <p:ext uri="{BB962C8B-B14F-4D97-AF65-F5344CB8AC3E}">
        <p14:creationId xmlns:p14="http://schemas.microsoft.com/office/powerpoint/2010/main" val="2265343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CP</a:t>
            </a:r>
          </a:p>
        </p:txBody>
      </p:sp>
      <p:sp>
        <p:nvSpPr>
          <p:cNvPr id="4" name="Slide Number Placeholder 3"/>
          <p:cNvSpPr>
            <a:spLocks noGrp="1"/>
          </p:cNvSpPr>
          <p:nvPr>
            <p:ph type="sldNum" sz="quarter" idx="10"/>
          </p:nvPr>
        </p:nvSpPr>
        <p:spPr/>
        <p:txBody>
          <a:bodyPr/>
          <a:lstStyle/>
          <a:p>
            <a:fld id="{BDEEB3C7-76E1-42C2-BC6E-380174CFA211}" type="slidenum">
              <a:rPr lang="en-GB" smtClean="0"/>
              <a:t>2</a:t>
            </a:fld>
            <a:endParaRPr lang="en-GB"/>
          </a:p>
        </p:txBody>
      </p:sp>
    </p:spTree>
    <p:extLst>
      <p:ext uri="{BB962C8B-B14F-4D97-AF65-F5344CB8AC3E}">
        <p14:creationId xmlns:p14="http://schemas.microsoft.com/office/powerpoint/2010/main" val="23646947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LF</a:t>
            </a:r>
          </a:p>
        </p:txBody>
      </p:sp>
      <p:sp>
        <p:nvSpPr>
          <p:cNvPr id="4" name="Slide Number Placeholder 3"/>
          <p:cNvSpPr>
            <a:spLocks noGrp="1"/>
          </p:cNvSpPr>
          <p:nvPr>
            <p:ph type="sldNum" sz="quarter" idx="10"/>
          </p:nvPr>
        </p:nvSpPr>
        <p:spPr/>
        <p:txBody>
          <a:bodyPr/>
          <a:lstStyle/>
          <a:p>
            <a:fld id="{BDEEB3C7-76E1-42C2-BC6E-380174CFA211}" type="slidenum">
              <a:rPr lang="en-GB" smtClean="0"/>
              <a:t>26</a:t>
            </a:fld>
            <a:endParaRPr lang="en-GB"/>
          </a:p>
        </p:txBody>
      </p:sp>
    </p:spTree>
    <p:extLst>
      <p:ext uri="{BB962C8B-B14F-4D97-AF65-F5344CB8AC3E}">
        <p14:creationId xmlns:p14="http://schemas.microsoft.com/office/powerpoint/2010/main" val="7266115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CP</a:t>
            </a:r>
          </a:p>
        </p:txBody>
      </p:sp>
      <p:sp>
        <p:nvSpPr>
          <p:cNvPr id="4" name="Slide Number Placeholder 3"/>
          <p:cNvSpPr>
            <a:spLocks noGrp="1"/>
          </p:cNvSpPr>
          <p:nvPr>
            <p:ph type="sldNum" sz="quarter" idx="10"/>
          </p:nvPr>
        </p:nvSpPr>
        <p:spPr/>
        <p:txBody>
          <a:bodyPr/>
          <a:lstStyle/>
          <a:p>
            <a:fld id="{BDEEB3C7-76E1-42C2-BC6E-380174CFA211}" type="slidenum">
              <a:rPr lang="en-GB" smtClean="0"/>
              <a:t>28</a:t>
            </a:fld>
            <a:endParaRPr lang="en-GB"/>
          </a:p>
        </p:txBody>
      </p:sp>
    </p:spTree>
    <p:extLst>
      <p:ext uri="{BB962C8B-B14F-4D97-AF65-F5344CB8AC3E}">
        <p14:creationId xmlns:p14="http://schemas.microsoft.com/office/powerpoint/2010/main" val="25127233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CP</a:t>
            </a:r>
          </a:p>
        </p:txBody>
      </p:sp>
      <p:sp>
        <p:nvSpPr>
          <p:cNvPr id="4" name="Slide Number Placeholder 3"/>
          <p:cNvSpPr>
            <a:spLocks noGrp="1"/>
          </p:cNvSpPr>
          <p:nvPr>
            <p:ph type="sldNum" sz="quarter" idx="10"/>
          </p:nvPr>
        </p:nvSpPr>
        <p:spPr/>
        <p:txBody>
          <a:bodyPr/>
          <a:lstStyle/>
          <a:p>
            <a:fld id="{BDEEB3C7-76E1-42C2-BC6E-380174CFA211}" type="slidenum">
              <a:rPr lang="en-GB" smtClean="0"/>
              <a:t>29</a:t>
            </a:fld>
            <a:endParaRPr lang="en-GB"/>
          </a:p>
        </p:txBody>
      </p:sp>
    </p:spTree>
    <p:extLst>
      <p:ext uri="{BB962C8B-B14F-4D97-AF65-F5344CB8AC3E}">
        <p14:creationId xmlns:p14="http://schemas.microsoft.com/office/powerpoint/2010/main" val="2072242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CP</a:t>
            </a:r>
          </a:p>
        </p:txBody>
      </p:sp>
      <p:sp>
        <p:nvSpPr>
          <p:cNvPr id="4" name="Slide Number Placeholder 3"/>
          <p:cNvSpPr>
            <a:spLocks noGrp="1"/>
          </p:cNvSpPr>
          <p:nvPr>
            <p:ph type="sldNum" sz="quarter" idx="10"/>
          </p:nvPr>
        </p:nvSpPr>
        <p:spPr/>
        <p:txBody>
          <a:bodyPr/>
          <a:lstStyle/>
          <a:p>
            <a:fld id="{BDEEB3C7-76E1-42C2-BC6E-380174CFA211}" type="slidenum">
              <a:rPr lang="en-GB" smtClean="0"/>
              <a:t>3</a:t>
            </a:fld>
            <a:endParaRPr lang="en-GB"/>
          </a:p>
        </p:txBody>
      </p:sp>
    </p:spTree>
    <p:extLst>
      <p:ext uri="{BB962C8B-B14F-4D97-AF65-F5344CB8AC3E}">
        <p14:creationId xmlns:p14="http://schemas.microsoft.com/office/powerpoint/2010/main" val="2003884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MW</a:t>
            </a:r>
          </a:p>
        </p:txBody>
      </p:sp>
      <p:sp>
        <p:nvSpPr>
          <p:cNvPr id="4" name="Slide Number Placeholder 3"/>
          <p:cNvSpPr>
            <a:spLocks noGrp="1"/>
          </p:cNvSpPr>
          <p:nvPr>
            <p:ph type="sldNum" sz="quarter" idx="10"/>
          </p:nvPr>
        </p:nvSpPr>
        <p:spPr/>
        <p:txBody>
          <a:bodyPr/>
          <a:lstStyle/>
          <a:p>
            <a:fld id="{BDEEB3C7-76E1-42C2-BC6E-380174CFA211}" type="slidenum">
              <a:rPr lang="en-GB" smtClean="0"/>
              <a:t>6</a:t>
            </a:fld>
            <a:endParaRPr lang="en-GB"/>
          </a:p>
        </p:txBody>
      </p:sp>
    </p:spTree>
    <p:extLst>
      <p:ext uri="{BB962C8B-B14F-4D97-AF65-F5344CB8AC3E}">
        <p14:creationId xmlns:p14="http://schemas.microsoft.com/office/powerpoint/2010/main" val="2016667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CP</a:t>
            </a:r>
          </a:p>
        </p:txBody>
      </p:sp>
      <p:sp>
        <p:nvSpPr>
          <p:cNvPr id="4" name="Slide Number Placeholder 3"/>
          <p:cNvSpPr>
            <a:spLocks noGrp="1"/>
          </p:cNvSpPr>
          <p:nvPr>
            <p:ph type="sldNum" sz="quarter" idx="10"/>
          </p:nvPr>
        </p:nvSpPr>
        <p:spPr/>
        <p:txBody>
          <a:bodyPr/>
          <a:lstStyle/>
          <a:p>
            <a:fld id="{BDEEB3C7-76E1-42C2-BC6E-380174CFA211}" type="slidenum">
              <a:rPr lang="en-GB" smtClean="0"/>
              <a:t>8</a:t>
            </a:fld>
            <a:endParaRPr lang="en-GB"/>
          </a:p>
        </p:txBody>
      </p:sp>
    </p:spTree>
    <p:extLst>
      <p:ext uri="{BB962C8B-B14F-4D97-AF65-F5344CB8AC3E}">
        <p14:creationId xmlns:p14="http://schemas.microsoft.com/office/powerpoint/2010/main" val="267541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CP</a:t>
            </a:r>
          </a:p>
        </p:txBody>
      </p:sp>
      <p:sp>
        <p:nvSpPr>
          <p:cNvPr id="4" name="Slide Number Placeholder 3"/>
          <p:cNvSpPr>
            <a:spLocks noGrp="1"/>
          </p:cNvSpPr>
          <p:nvPr>
            <p:ph type="sldNum" sz="quarter" idx="10"/>
          </p:nvPr>
        </p:nvSpPr>
        <p:spPr/>
        <p:txBody>
          <a:bodyPr/>
          <a:lstStyle/>
          <a:p>
            <a:fld id="{BDEEB3C7-76E1-42C2-BC6E-380174CFA211}" type="slidenum">
              <a:rPr lang="en-GB" smtClean="0"/>
              <a:t>9</a:t>
            </a:fld>
            <a:endParaRPr lang="en-GB"/>
          </a:p>
        </p:txBody>
      </p:sp>
    </p:spTree>
    <p:extLst>
      <p:ext uri="{BB962C8B-B14F-4D97-AF65-F5344CB8AC3E}">
        <p14:creationId xmlns:p14="http://schemas.microsoft.com/office/powerpoint/2010/main" val="12090948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MW</a:t>
            </a:r>
          </a:p>
        </p:txBody>
      </p:sp>
      <p:sp>
        <p:nvSpPr>
          <p:cNvPr id="4" name="Slide Number Placeholder 3"/>
          <p:cNvSpPr>
            <a:spLocks noGrp="1"/>
          </p:cNvSpPr>
          <p:nvPr>
            <p:ph type="sldNum" sz="quarter" idx="10"/>
          </p:nvPr>
        </p:nvSpPr>
        <p:spPr/>
        <p:txBody>
          <a:bodyPr/>
          <a:lstStyle/>
          <a:p>
            <a:fld id="{BDEEB3C7-76E1-42C2-BC6E-380174CFA211}" type="slidenum">
              <a:rPr lang="en-GB" smtClean="0"/>
              <a:t>10</a:t>
            </a:fld>
            <a:endParaRPr lang="en-GB"/>
          </a:p>
        </p:txBody>
      </p:sp>
    </p:spTree>
    <p:extLst>
      <p:ext uri="{BB962C8B-B14F-4D97-AF65-F5344CB8AC3E}">
        <p14:creationId xmlns:p14="http://schemas.microsoft.com/office/powerpoint/2010/main" val="2697573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MW</a:t>
            </a:r>
          </a:p>
        </p:txBody>
      </p:sp>
      <p:sp>
        <p:nvSpPr>
          <p:cNvPr id="4" name="Slide Number Placeholder 3"/>
          <p:cNvSpPr>
            <a:spLocks noGrp="1"/>
          </p:cNvSpPr>
          <p:nvPr>
            <p:ph type="sldNum" sz="quarter" idx="10"/>
          </p:nvPr>
        </p:nvSpPr>
        <p:spPr/>
        <p:txBody>
          <a:bodyPr/>
          <a:lstStyle/>
          <a:p>
            <a:fld id="{BDEEB3C7-76E1-42C2-BC6E-380174CFA211}" type="slidenum">
              <a:rPr lang="en-GB" smtClean="0"/>
              <a:t>11</a:t>
            </a:fld>
            <a:endParaRPr lang="en-GB"/>
          </a:p>
        </p:txBody>
      </p:sp>
    </p:spTree>
    <p:extLst>
      <p:ext uri="{BB962C8B-B14F-4D97-AF65-F5344CB8AC3E}">
        <p14:creationId xmlns:p14="http://schemas.microsoft.com/office/powerpoint/2010/main" val="26032802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MW</a:t>
            </a:r>
          </a:p>
        </p:txBody>
      </p:sp>
      <p:sp>
        <p:nvSpPr>
          <p:cNvPr id="4" name="Slide Number Placeholder 3"/>
          <p:cNvSpPr>
            <a:spLocks noGrp="1"/>
          </p:cNvSpPr>
          <p:nvPr>
            <p:ph type="sldNum" sz="quarter" idx="10"/>
          </p:nvPr>
        </p:nvSpPr>
        <p:spPr/>
        <p:txBody>
          <a:bodyPr/>
          <a:lstStyle/>
          <a:p>
            <a:fld id="{BDEEB3C7-76E1-42C2-BC6E-380174CFA211}" type="slidenum">
              <a:rPr lang="en-GB" smtClean="0"/>
              <a:t>12</a:t>
            </a:fld>
            <a:endParaRPr lang="en-GB"/>
          </a:p>
        </p:txBody>
      </p:sp>
    </p:spTree>
    <p:extLst>
      <p:ext uri="{BB962C8B-B14F-4D97-AF65-F5344CB8AC3E}">
        <p14:creationId xmlns:p14="http://schemas.microsoft.com/office/powerpoint/2010/main" val="30022374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a:t>Click to edit Master title style</a:t>
            </a:r>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B9EBBA-996F-894A-B54A-D6246ED52CEA}" type="datetimeFigureOut">
              <a:rPr lang="en-US" dirty="0"/>
              <a:pPr/>
              <a:t>9/7/2023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a:t>Click to edit Master title style</a:t>
            </a:r>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8C79C5D-2A6F-F04D-97DA-BEF2467B64E4}" type="datetimeFigureOut">
              <a:rPr lang="en-US" dirty="0"/>
              <a:pPr/>
              <a:t>9/7/2023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9/7/2023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a:t>Edit Master text styles</a:t>
            </a:r>
          </a:p>
        </p:txBody>
      </p:sp>
      <p:sp>
        <p:nvSpPr>
          <p:cNvPr id="2" name="Date Placeholder 1"/>
          <p:cNvSpPr>
            <a:spLocks noGrp="1"/>
          </p:cNvSpPr>
          <p:nvPr>
            <p:ph type="dt" sz="half" idx="10"/>
          </p:nvPr>
        </p:nvSpPr>
        <p:spPr/>
        <p:txBody>
          <a:bodyPr/>
          <a:lstStyle/>
          <a:p>
            <a:fld id="{FBF54567-0DE4-3F47-BF90-CB84690072F9}" type="datetimeFigureOut">
              <a:rPr lang="en-US" dirty="0"/>
              <a:pPr/>
              <a:t>9/7/2023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C52C72-DE31-F449-A4ED-4C594FD91407}" type="datetimeFigureOut">
              <a:rPr lang="en-US" dirty="0"/>
              <a:pPr/>
              <a:t>9/7/2023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62726E-379B-B349-9EED-81ED093FA806}" type="datetimeFigureOut">
              <a:rPr lang="en-US" dirty="0"/>
              <a:pPr/>
              <a:t>9/7/2023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a:t>Click to edit Master title style</a:t>
            </a:r>
          </a:p>
        </p:txBody>
      </p:sp>
      <p:sp>
        <p:nvSpPr>
          <p:cNvPr id="3" name="Content Placeholder 2"/>
          <p:cNvSpPr>
            <a:spLocks noGrp="1"/>
          </p:cNvSpPr>
          <p:nvPr>
            <p:ph idx="1"/>
          </p:nvPr>
        </p:nvSpPr>
        <p:spPr>
          <a:xfrm>
            <a:off x="818712" y="2222287"/>
            <a:ext cx="10554574" cy="36365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3A1323-8D79-1946-B0D7-40001CF92E9D}" type="datetimeFigureOut">
              <a:rPr lang="en-US" dirty="0"/>
              <a:pPr/>
              <a:t>9/7/2023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a:t>Click to edit Master title style</a:t>
            </a:r>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9/7/2023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7302355-E14B-8545-A8F8-0FE83CC9D524}" type="datetimeFigureOut">
              <a:rPr lang="en-US" dirty="0"/>
              <a:pPr/>
              <a:t>9/7/2023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2640F58-564D-2B4F-AE67-E407BA4FCF45}" type="datetimeFigureOut">
              <a:rPr lang="en-US" dirty="0"/>
              <a:pPr/>
              <a:t>9/7/2023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13A34C8-038E-2045-AF43-DF7DBB8E0E9E}" type="datetimeFigureOut">
              <a:rPr lang="en-US" dirty="0"/>
              <a:pPr/>
              <a:t>9/7/2023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dirty="0"/>
              <a:pPr/>
              <a:t>9/7/2023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855633" y="446088"/>
            <a:ext cx="6252633" cy="541496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0DF5E60-9974-AC48-9591-99C2BB44B7CF}" type="datetimeFigureOut">
              <a:rPr lang="en-US" dirty="0"/>
              <a:pPr/>
              <a:t>9/7/2023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3885810" y="6041362"/>
            <a:ext cx="976879" cy="365125"/>
          </a:xfrm>
        </p:spPr>
        <p:txBody>
          <a:bodyPr/>
          <a:lstStyle/>
          <a:p>
            <a:fld id="{18C79C5D-2A6F-F04D-97DA-BEF2467B64E4}" type="datetimeFigureOut">
              <a:rPr lang="en-US" dirty="0"/>
              <a:pPr/>
              <a:t>9/7/2023</a:t>
            </a:fld>
            <a:endParaRPr lang="en-US"/>
          </a:p>
        </p:txBody>
      </p:sp>
      <p:sp>
        <p:nvSpPr>
          <p:cNvPr id="6" name="Footer Placeholder 5"/>
          <p:cNvSpPr>
            <a:spLocks noGrp="1"/>
          </p:cNvSpPr>
          <p:nvPr>
            <p:ph type="ftr" sz="quarter" idx="11"/>
          </p:nvPr>
        </p:nvSpPr>
        <p:spPr>
          <a:xfrm>
            <a:off x="590396" y="6041362"/>
            <a:ext cx="3295413" cy="365125"/>
          </a:xfrm>
        </p:spPr>
        <p:txBody>
          <a:bodyPr/>
          <a:lstStyle/>
          <a:p>
            <a:endParaRPr lang="en-US"/>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dirty="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dirty="0"/>
              <a:pPr/>
              <a:t>9/7/2023</a:t>
            </a:fld>
            <a:endParaRPr lang="en-US"/>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dirty="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3" r:id="rId9"/>
    <p:sldLayoutId id="2147483657" r:id="rId10"/>
    <p:sldLayoutId id="2147483666" r:id="rId11"/>
    <p:sldLayoutId id="2147483661" r:id="rId12"/>
    <p:sldLayoutId id="2147483658" r:id="rId13"/>
    <p:sldLayoutId id="2147483659" r:id="rId14"/>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hyperlink" Target="https://schools.ruthmiskin.com/training/view/Z5r9LvQ9/OLWzEYKP" TargetMode="External"/><Relationship Id="rId7" Type="http://schemas.microsoft.com/office/2007/relationships/hdphoto" Target="../media/hdphoto2.wdp"/><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27.png"/><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microsoft.com/office/2007/relationships/hdphoto" Target="../media/hdphoto4.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38801" y="4248908"/>
            <a:ext cx="10572000" cy="2971051"/>
          </a:xfrm>
        </p:spPr>
        <p:txBody>
          <a:bodyPr/>
          <a:lstStyle/>
          <a:p>
            <a:r>
              <a:rPr lang="en-GB" dirty="0">
                <a:latin typeface="HfW cursive" panose="00000500000000000000" pitchFamily="2" charset="0"/>
              </a:rPr>
              <a:t>WELCOME TO KS1</a:t>
            </a:r>
            <a:br>
              <a:rPr lang="en-GB" dirty="0">
                <a:latin typeface="HfW cursive" panose="00000500000000000000" pitchFamily="2" charset="0"/>
              </a:rPr>
            </a:br>
            <a:endParaRPr lang="en-GB" dirty="0">
              <a:latin typeface="HfW cursive" panose="00000500000000000000" pitchFamily="2" charset="0"/>
            </a:endParaRPr>
          </a:p>
        </p:txBody>
      </p:sp>
      <p:pic>
        <p:nvPicPr>
          <p:cNvPr id="3" name="Content Placeholder 3" descr="A logo for a school&#10;&#10;Description automatically generated">
            <a:extLst>
              <a:ext uri="{FF2B5EF4-FFF2-40B4-BE49-F238E27FC236}">
                <a16:creationId xmlns:a16="http://schemas.microsoft.com/office/drawing/2014/main" id="{F05F1EBB-BDD4-4BA6-9E0F-39BE6DB73800}"/>
              </a:ext>
            </a:extLst>
          </p:cNvPr>
          <p:cNvPicPr>
            <a:picLocks noChangeAspect="1"/>
          </p:cNvPicPr>
          <p:nvPr/>
        </p:nvPicPr>
        <p:blipFill>
          <a:blip r:embed="rId3"/>
          <a:stretch>
            <a:fillRect/>
          </a:stretch>
        </p:blipFill>
        <p:spPr>
          <a:xfrm>
            <a:off x="476655" y="626497"/>
            <a:ext cx="11091830" cy="3159803"/>
          </a:xfrm>
          <a:prstGeom prst="rect">
            <a:avLst/>
          </a:prstGeom>
          <a:effectLst>
            <a:outerShdw blurRad="50800" dir="14400000">
              <a:srgbClr val="000000">
                <a:alpha val="40000"/>
              </a:srgbClr>
            </a:outerShdw>
          </a:effectLst>
        </p:spPr>
      </p:pic>
    </p:spTree>
    <p:extLst>
      <p:ext uri="{BB962C8B-B14F-4D97-AF65-F5344CB8AC3E}">
        <p14:creationId xmlns:p14="http://schemas.microsoft.com/office/powerpoint/2010/main" val="1189768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775013" y="499110"/>
            <a:ext cx="6314123" cy="5884734"/>
          </a:xfrm>
          <a:prstGeom prst="rect">
            <a:avLst/>
          </a:prstGeom>
        </p:spPr>
      </p:pic>
    </p:spTree>
    <p:extLst>
      <p:ext uri="{BB962C8B-B14F-4D97-AF65-F5344CB8AC3E}">
        <p14:creationId xmlns:p14="http://schemas.microsoft.com/office/powerpoint/2010/main" val="42212455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HfW cursive" panose="00000500000000000000" pitchFamily="2" charset="0"/>
              </a:rPr>
              <a:t>Curriculum</a:t>
            </a: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847139245"/>
              </p:ext>
            </p:extLst>
          </p:nvPr>
        </p:nvGraphicFramePr>
        <p:xfrm>
          <a:off x="819148" y="1598517"/>
          <a:ext cx="10562850" cy="2366629"/>
        </p:xfrm>
        <a:graphic>
          <a:graphicData uri="http://schemas.openxmlformats.org/drawingml/2006/table">
            <a:tbl>
              <a:tblPr firstRow="1" bandRow="1">
                <a:tableStyleId>{5C22544A-7EE6-4342-B048-85BDC9FD1C3A}</a:tableStyleId>
              </a:tblPr>
              <a:tblGrid>
                <a:gridCol w="1760475">
                  <a:extLst>
                    <a:ext uri="{9D8B030D-6E8A-4147-A177-3AD203B41FA5}">
                      <a16:colId xmlns:a16="http://schemas.microsoft.com/office/drawing/2014/main" val="3404997060"/>
                    </a:ext>
                  </a:extLst>
                </a:gridCol>
                <a:gridCol w="1760475">
                  <a:extLst>
                    <a:ext uri="{9D8B030D-6E8A-4147-A177-3AD203B41FA5}">
                      <a16:colId xmlns:a16="http://schemas.microsoft.com/office/drawing/2014/main" val="2826597374"/>
                    </a:ext>
                  </a:extLst>
                </a:gridCol>
                <a:gridCol w="1760475">
                  <a:extLst>
                    <a:ext uri="{9D8B030D-6E8A-4147-A177-3AD203B41FA5}">
                      <a16:colId xmlns:a16="http://schemas.microsoft.com/office/drawing/2014/main" val="3746480959"/>
                    </a:ext>
                  </a:extLst>
                </a:gridCol>
                <a:gridCol w="1760475">
                  <a:extLst>
                    <a:ext uri="{9D8B030D-6E8A-4147-A177-3AD203B41FA5}">
                      <a16:colId xmlns:a16="http://schemas.microsoft.com/office/drawing/2014/main" val="3093693821"/>
                    </a:ext>
                  </a:extLst>
                </a:gridCol>
                <a:gridCol w="1760475">
                  <a:extLst>
                    <a:ext uri="{9D8B030D-6E8A-4147-A177-3AD203B41FA5}">
                      <a16:colId xmlns:a16="http://schemas.microsoft.com/office/drawing/2014/main" val="1953846274"/>
                    </a:ext>
                  </a:extLst>
                </a:gridCol>
                <a:gridCol w="1760475">
                  <a:extLst>
                    <a:ext uri="{9D8B030D-6E8A-4147-A177-3AD203B41FA5}">
                      <a16:colId xmlns:a16="http://schemas.microsoft.com/office/drawing/2014/main" val="2160395085"/>
                    </a:ext>
                  </a:extLst>
                </a:gridCol>
              </a:tblGrid>
              <a:tr h="563720">
                <a:tc>
                  <a:txBody>
                    <a:bodyPr/>
                    <a:lstStyle/>
                    <a:p>
                      <a:pPr algn="ctr"/>
                      <a:r>
                        <a:rPr lang="en-GB" dirty="0">
                          <a:latin typeface="HfW cursive" panose="00000500000000000000" pitchFamily="2" charset="0"/>
                        </a:rPr>
                        <a:t>Autumn</a:t>
                      </a:r>
                      <a:r>
                        <a:rPr lang="en-GB" baseline="0" dirty="0">
                          <a:latin typeface="HfW cursive" panose="00000500000000000000" pitchFamily="2" charset="0"/>
                        </a:rPr>
                        <a:t> 1</a:t>
                      </a:r>
                      <a:endParaRPr lang="en-GB" dirty="0">
                        <a:latin typeface="HfW cursive" panose="00000500000000000000" pitchFamily="2" charset="0"/>
                      </a:endParaRPr>
                    </a:p>
                  </a:txBody>
                  <a:tcPr/>
                </a:tc>
                <a:tc>
                  <a:txBody>
                    <a:bodyPr/>
                    <a:lstStyle/>
                    <a:p>
                      <a:pPr algn="ctr"/>
                      <a:r>
                        <a:rPr lang="en-GB" dirty="0">
                          <a:latin typeface="HfW cursive" panose="00000500000000000000" pitchFamily="2" charset="0"/>
                        </a:rPr>
                        <a:t>Autumn 2</a:t>
                      </a:r>
                    </a:p>
                  </a:txBody>
                  <a:tcPr/>
                </a:tc>
                <a:tc>
                  <a:txBody>
                    <a:bodyPr/>
                    <a:lstStyle/>
                    <a:p>
                      <a:pPr algn="ctr"/>
                      <a:r>
                        <a:rPr lang="en-GB">
                          <a:latin typeface="HfW cursive" panose="00000500000000000000" pitchFamily="2" charset="0"/>
                        </a:rPr>
                        <a:t>Spring 1</a:t>
                      </a:r>
                    </a:p>
                  </a:txBody>
                  <a:tcPr/>
                </a:tc>
                <a:tc>
                  <a:txBody>
                    <a:bodyPr/>
                    <a:lstStyle/>
                    <a:p>
                      <a:pPr algn="ctr"/>
                      <a:r>
                        <a:rPr lang="en-GB">
                          <a:latin typeface="HfW cursive" panose="00000500000000000000" pitchFamily="2" charset="0"/>
                        </a:rPr>
                        <a:t>Spring 2</a:t>
                      </a:r>
                    </a:p>
                  </a:txBody>
                  <a:tcPr/>
                </a:tc>
                <a:tc>
                  <a:txBody>
                    <a:bodyPr/>
                    <a:lstStyle/>
                    <a:p>
                      <a:pPr algn="ctr"/>
                      <a:r>
                        <a:rPr lang="en-GB">
                          <a:latin typeface="HfW cursive" panose="00000500000000000000" pitchFamily="2" charset="0"/>
                        </a:rPr>
                        <a:t>Summer 1</a:t>
                      </a:r>
                    </a:p>
                  </a:txBody>
                  <a:tcPr/>
                </a:tc>
                <a:tc>
                  <a:txBody>
                    <a:bodyPr/>
                    <a:lstStyle/>
                    <a:p>
                      <a:pPr algn="ctr"/>
                      <a:r>
                        <a:rPr lang="en-GB" dirty="0">
                          <a:latin typeface="HfW cursive" panose="00000500000000000000" pitchFamily="2" charset="0"/>
                        </a:rPr>
                        <a:t>Summer 2</a:t>
                      </a:r>
                    </a:p>
                    <a:p>
                      <a:pPr algn="ctr"/>
                      <a:endParaRPr lang="en-GB" dirty="0">
                        <a:latin typeface="HfW cursive" panose="00000500000000000000" pitchFamily="2" charset="0"/>
                      </a:endParaRPr>
                    </a:p>
                  </a:txBody>
                  <a:tcPr/>
                </a:tc>
                <a:extLst>
                  <a:ext uri="{0D108BD9-81ED-4DB2-BD59-A6C34878D82A}">
                    <a16:rowId xmlns:a16="http://schemas.microsoft.com/office/drawing/2014/main" val="2880333014"/>
                  </a:ext>
                </a:extLst>
              </a:tr>
              <a:tr h="678339">
                <a:tc>
                  <a:txBody>
                    <a:bodyPr/>
                    <a:lstStyle/>
                    <a:p>
                      <a:pPr algn="ctr"/>
                      <a:r>
                        <a:rPr lang="en-GB" dirty="0">
                          <a:solidFill>
                            <a:schemeClr val="bg1">
                              <a:lumMod val="95000"/>
                              <a:lumOff val="5000"/>
                            </a:schemeClr>
                          </a:solidFill>
                          <a:latin typeface="HfW cursive" panose="00000500000000000000" pitchFamily="2" charset="0"/>
                        </a:rPr>
                        <a:t>Transport</a:t>
                      </a:r>
                    </a:p>
                    <a:p>
                      <a:pPr algn="ctr"/>
                      <a:endParaRPr lang="en-GB" dirty="0">
                        <a:solidFill>
                          <a:schemeClr val="bg1">
                            <a:lumMod val="95000"/>
                            <a:lumOff val="5000"/>
                          </a:schemeClr>
                        </a:solidFill>
                        <a:latin typeface="HfW cursive" panose="00000500000000000000" pitchFamily="2" charset="0"/>
                      </a:endParaRPr>
                    </a:p>
                  </a:txBody>
                  <a:tcPr/>
                </a:tc>
                <a:tc>
                  <a:txBody>
                    <a:bodyPr/>
                    <a:lstStyle/>
                    <a:p>
                      <a:pPr algn="ctr">
                        <a:lnSpc>
                          <a:spcPct val="107000"/>
                        </a:lnSpc>
                        <a:spcAft>
                          <a:spcPts val="0"/>
                        </a:spcAft>
                      </a:pPr>
                      <a:r>
                        <a:rPr lang="en-GB" sz="1800" dirty="0">
                          <a:solidFill>
                            <a:schemeClr val="bg1">
                              <a:lumMod val="95000"/>
                              <a:lumOff val="5000"/>
                            </a:schemeClr>
                          </a:solidFill>
                          <a:effectLst/>
                          <a:latin typeface="HfW cursive" panose="00000500000000000000" pitchFamily="2" charset="0"/>
                          <a:ea typeface="Calibri" panose="020F0502020204030204" pitchFamily="34" charset="0"/>
                          <a:cs typeface="Times New Roman" panose="02020603050405020304" pitchFamily="18" charset="0"/>
                        </a:rPr>
                        <a:t>Toy Story </a:t>
                      </a:r>
                      <a:endParaRPr lang="en-GB" sz="1100" dirty="0">
                        <a:solidFill>
                          <a:schemeClr val="bg1">
                            <a:lumMod val="95000"/>
                            <a:lumOff val="5000"/>
                          </a:schemeClr>
                        </a:solidFill>
                        <a:effectLst/>
                        <a:latin typeface="HfW cursive" panose="000005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800" dirty="0">
                          <a:solidFill>
                            <a:schemeClr val="bg1">
                              <a:lumMod val="95000"/>
                              <a:lumOff val="5000"/>
                            </a:schemeClr>
                          </a:solidFill>
                          <a:effectLst/>
                          <a:latin typeface="HfW cursive" panose="00000500000000000000" pitchFamily="2" charset="0"/>
                          <a:ea typeface="Calibri" panose="020F0502020204030204" pitchFamily="34" charset="0"/>
                          <a:cs typeface="Times New Roman" panose="02020603050405020304" pitchFamily="18" charset="0"/>
                        </a:rPr>
                        <a:t>Woodland Animals</a:t>
                      </a:r>
                    </a:p>
                  </a:txBody>
                  <a:tcPr marL="68580" marR="68580" marT="0" marB="0"/>
                </a:tc>
                <a:tc>
                  <a:txBody>
                    <a:bodyPr/>
                    <a:lstStyle/>
                    <a:p>
                      <a:pPr algn="ctr">
                        <a:lnSpc>
                          <a:spcPct val="107000"/>
                        </a:lnSpc>
                        <a:spcAft>
                          <a:spcPts val="0"/>
                        </a:spcAft>
                      </a:pPr>
                      <a:r>
                        <a:rPr lang="en-GB" sz="1800" dirty="0">
                          <a:solidFill>
                            <a:schemeClr val="bg1">
                              <a:lumMod val="95000"/>
                              <a:lumOff val="5000"/>
                            </a:schemeClr>
                          </a:solidFill>
                          <a:effectLst/>
                          <a:latin typeface="HfW cursive" panose="00000500000000000000" pitchFamily="2" charset="0"/>
                          <a:ea typeface="Calibri" panose="020F0502020204030204" pitchFamily="34" charset="0"/>
                          <a:cs typeface="Times New Roman" panose="02020603050405020304" pitchFamily="18" charset="0"/>
                        </a:rPr>
                        <a:t>Roald Dahl</a:t>
                      </a:r>
                    </a:p>
                  </a:txBody>
                  <a:tcPr marL="68580" marR="68580" marT="0" marB="0"/>
                </a:tc>
                <a:tc>
                  <a:txBody>
                    <a:bodyPr/>
                    <a:lstStyle/>
                    <a:p>
                      <a:pPr algn="ctr">
                        <a:lnSpc>
                          <a:spcPct val="107000"/>
                        </a:lnSpc>
                        <a:spcAft>
                          <a:spcPts val="0"/>
                        </a:spcAft>
                      </a:pPr>
                      <a:r>
                        <a:rPr lang="en-GB" sz="1800" dirty="0">
                          <a:solidFill>
                            <a:schemeClr val="bg1">
                              <a:lumMod val="95000"/>
                              <a:lumOff val="5000"/>
                            </a:schemeClr>
                          </a:solidFill>
                          <a:effectLst/>
                          <a:latin typeface="HfW cursive" panose="00000500000000000000" pitchFamily="2" charset="0"/>
                          <a:ea typeface="Calibri" panose="020F0502020204030204" pitchFamily="34" charset="0"/>
                          <a:cs typeface="Times New Roman" panose="02020603050405020304" pitchFamily="18" charset="0"/>
                        </a:rPr>
                        <a:t>Dinosaurs</a:t>
                      </a:r>
                    </a:p>
                  </a:txBody>
                  <a:tcPr marL="68580" marR="68580" marT="0" marB="0"/>
                </a:tc>
                <a:tc>
                  <a:txBody>
                    <a:bodyPr/>
                    <a:lstStyle/>
                    <a:p>
                      <a:pPr algn="ctr">
                        <a:lnSpc>
                          <a:spcPct val="107000"/>
                        </a:lnSpc>
                        <a:spcAft>
                          <a:spcPts val="0"/>
                        </a:spcAft>
                      </a:pPr>
                      <a:r>
                        <a:rPr lang="en-GB" sz="1800" dirty="0">
                          <a:solidFill>
                            <a:schemeClr val="bg1">
                              <a:lumMod val="95000"/>
                              <a:lumOff val="5000"/>
                            </a:schemeClr>
                          </a:solidFill>
                          <a:effectLst/>
                          <a:latin typeface="HfW cursive" panose="00000500000000000000" pitchFamily="2" charset="0"/>
                          <a:ea typeface="Calibri" panose="020F0502020204030204" pitchFamily="34" charset="0"/>
                          <a:cs typeface="Times New Roman" panose="02020603050405020304" pitchFamily="18" charset="0"/>
                        </a:rPr>
                        <a:t>Minibeasts</a:t>
                      </a:r>
                    </a:p>
                  </a:txBody>
                  <a:tcPr marL="68580" marR="68580" marT="0" marB="0"/>
                </a:tc>
                <a:extLst>
                  <a:ext uri="{0D108BD9-81ED-4DB2-BD59-A6C34878D82A}">
                    <a16:rowId xmlns:a16="http://schemas.microsoft.com/office/drawing/2014/main" val="2435998760"/>
                  </a:ext>
                </a:extLst>
              </a:tr>
              <a:tr h="1048210">
                <a:tc>
                  <a:txBody>
                    <a:bodyPr/>
                    <a:lstStyle/>
                    <a:p>
                      <a:r>
                        <a:rPr lang="en-GB" dirty="0">
                          <a:latin typeface="HfW cursive" panose="00000500000000000000" pitchFamily="2" charset="0"/>
                        </a:rPr>
                        <a:t>Main</a:t>
                      </a:r>
                      <a:r>
                        <a:rPr lang="en-GB" baseline="0" dirty="0">
                          <a:latin typeface="HfW cursive" panose="00000500000000000000" pitchFamily="2" charset="0"/>
                        </a:rPr>
                        <a:t> F</a:t>
                      </a:r>
                      <a:r>
                        <a:rPr lang="en-GB" dirty="0">
                          <a:latin typeface="HfW cursive" panose="00000500000000000000" pitchFamily="2" charset="0"/>
                        </a:rPr>
                        <a:t>ocus:</a:t>
                      </a:r>
                    </a:p>
                    <a:p>
                      <a:r>
                        <a:rPr lang="en-GB" dirty="0">
                          <a:latin typeface="HfW cursive" panose="00000500000000000000" pitchFamily="2" charset="0"/>
                        </a:rPr>
                        <a:t>History and Art</a:t>
                      </a:r>
                    </a:p>
                  </a:txBody>
                  <a:tcPr/>
                </a:tc>
                <a:tc>
                  <a:txBody>
                    <a:bodyPr/>
                    <a:lstStyle/>
                    <a:p>
                      <a:r>
                        <a:rPr lang="en-GB" dirty="0">
                          <a:latin typeface="HfW cursive" panose="00000500000000000000" pitchFamily="2" charset="0"/>
                        </a:rPr>
                        <a:t>Main Focus:</a:t>
                      </a:r>
                    </a:p>
                    <a:p>
                      <a:r>
                        <a:rPr lang="en-GB" dirty="0">
                          <a:latin typeface="HfW cursive" panose="00000500000000000000" pitchFamily="2" charset="0"/>
                        </a:rPr>
                        <a:t>History and DT</a:t>
                      </a:r>
                    </a:p>
                  </a:txBody>
                  <a:tcPr/>
                </a:tc>
                <a:tc>
                  <a:txBody>
                    <a:bodyPr/>
                    <a:lstStyle/>
                    <a:p>
                      <a:r>
                        <a:rPr lang="en-GB" dirty="0">
                          <a:latin typeface="HfW cursive" panose="00000500000000000000" pitchFamily="2" charset="0"/>
                        </a:rPr>
                        <a:t>Main Focus:</a:t>
                      </a:r>
                    </a:p>
                    <a:p>
                      <a:r>
                        <a:rPr lang="en-GB" dirty="0">
                          <a:latin typeface="HfW cursive" panose="00000500000000000000" pitchFamily="2" charset="0"/>
                        </a:rPr>
                        <a:t>Geography and Art</a:t>
                      </a:r>
                    </a:p>
                  </a:txBody>
                  <a:tcPr/>
                </a:tc>
                <a:tc>
                  <a:txBody>
                    <a:bodyPr/>
                    <a:lstStyle/>
                    <a:p>
                      <a:r>
                        <a:rPr lang="en-GB" dirty="0">
                          <a:latin typeface="HfW cursive" panose="00000500000000000000" pitchFamily="2" charset="0"/>
                        </a:rPr>
                        <a:t>Main Focus:</a:t>
                      </a:r>
                    </a:p>
                    <a:p>
                      <a:r>
                        <a:rPr lang="en-GB" dirty="0">
                          <a:latin typeface="HfW cursive" panose="00000500000000000000" pitchFamily="2" charset="0"/>
                        </a:rPr>
                        <a:t>History and DT</a:t>
                      </a:r>
                    </a:p>
                  </a:txBody>
                  <a:tcPr/>
                </a:tc>
                <a:tc>
                  <a:txBody>
                    <a:bodyPr/>
                    <a:lstStyle/>
                    <a:p>
                      <a:r>
                        <a:rPr lang="en-GB" dirty="0">
                          <a:latin typeface="HfW cursive" panose="00000500000000000000" pitchFamily="2" charset="0"/>
                        </a:rPr>
                        <a:t>Main Focus:</a:t>
                      </a:r>
                    </a:p>
                    <a:p>
                      <a:r>
                        <a:rPr lang="en-GB" dirty="0">
                          <a:latin typeface="HfW cursive" panose="00000500000000000000" pitchFamily="2" charset="0"/>
                        </a:rPr>
                        <a:t>Geography and DT</a:t>
                      </a:r>
                    </a:p>
                  </a:txBody>
                  <a:tcPr/>
                </a:tc>
                <a:tc>
                  <a:txBody>
                    <a:bodyPr/>
                    <a:lstStyle/>
                    <a:p>
                      <a:r>
                        <a:rPr lang="en-GB" dirty="0">
                          <a:latin typeface="HfW cursive" panose="00000500000000000000" pitchFamily="2" charset="0"/>
                        </a:rPr>
                        <a:t>Main Focus:</a:t>
                      </a:r>
                    </a:p>
                    <a:p>
                      <a:r>
                        <a:rPr lang="en-GB" dirty="0">
                          <a:latin typeface="HfW cursive" panose="00000500000000000000" pitchFamily="2" charset="0"/>
                        </a:rPr>
                        <a:t>Geography and Art</a:t>
                      </a:r>
                    </a:p>
                  </a:txBody>
                  <a:tcPr/>
                </a:tc>
                <a:extLst>
                  <a:ext uri="{0D108BD9-81ED-4DB2-BD59-A6C34878D82A}">
                    <a16:rowId xmlns:a16="http://schemas.microsoft.com/office/drawing/2014/main" val="2631534017"/>
                  </a:ext>
                </a:extLst>
              </a:tr>
            </a:tbl>
          </a:graphicData>
        </a:graphic>
      </p:graphicFrame>
      <p:pic>
        <p:nvPicPr>
          <p:cNvPr id="4" name="Picture 3">
            <a:extLst>
              <a:ext uri="{FF2B5EF4-FFF2-40B4-BE49-F238E27FC236}">
                <a16:creationId xmlns:a16="http://schemas.microsoft.com/office/drawing/2014/main" id="{3D2D40CC-28EB-3467-AEB9-045B6C72DD92}"/>
              </a:ext>
            </a:extLst>
          </p:cNvPr>
          <p:cNvPicPr>
            <a:picLocks noChangeAspect="1"/>
          </p:cNvPicPr>
          <p:nvPr/>
        </p:nvPicPr>
        <p:blipFill>
          <a:blip r:embed="rId3"/>
          <a:stretch>
            <a:fillRect/>
          </a:stretch>
        </p:blipFill>
        <p:spPr>
          <a:xfrm>
            <a:off x="860202" y="3826854"/>
            <a:ext cx="1626298" cy="2583958"/>
          </a:xfrm>
          <a:prstGeom prst="rect">
            <a:avLst/>
          </a:prstGeom>
        </p:spPr>
      </p:pic>
      <p:pic>
        <p:nvPicPr>
          <p:cNvPr id="7" name="Picture 6">
            <a:extLst>
              <a:ext uri="{FF2B5EF4-FFF2-40B4-BE49-F238E27FC236}">
                <a16:creationId xmlns:a16="http://schemas.microsoft.com/office/drawing/2014/main" id="{9538BE39-A272-D025-FB9B-F8960160F40B}"/>
              </a:ext>
            </a:extLst>
          </p:cNvPr>
          <p:cNvPicPr>
            <a:picLocks noChangeAspect="1"/>
          </p:cNvPicPr>
          <p:nvPr/>
        </p:nvPicPr>
        <p:blipFill>
          <a:blip r:embed="rId4"/>
          <a:stretch>
            <a:fillRect/>
          </a:stretch>
        </p:blipFill>
        <p:spPr>
          <a:xfrm>
            <a:off x="7920608" y="3834191"/>
            <a:ext cx="1626298" cy="2583959"/>
          </a:xfrm>
          <a:prstGeom prst="rect">
            <a:avLst/>
          </a:prstGeom>
        </p:spPr>
      </p:pic>
      <p:pic>
        <p:nvPicPr>
          <p:cNvPr id="9" name="Picture 8">
            <a:extLst>
              <a:ext uri="{FF2B5EF4-FFF2-40B4-BE49-F238E27FC236}">
                <a16:creationId xmlns:a16="http://schemas.microsoft.com/office/drawing/2014/main" id="{A20B6DF7-F701-D2DC-AFBF-C4F888DA64C6}"/>
              </a:ext>
            </a:extLst>
          </p:cNvPr>
          <p:cNvPicPr>
            <a:picLocks noChangeAspect="1"/>
          </p:cNvPicPr>
          <p:nvPr/>
        </p:nvPicPr>
        <p:blipFill>
          <a:blip r:embed="rId5"/>
          <a:stretch>
            <a:fillRect/>
          </a:stretch>
        </p:blipFill>
        <p:spPr>
          <a:xfrm>
            <a:off x="2645094" y="4187825"/>
            <a:ext cx="1517904" cy="2542158"/>
          </a:xfrm>
          <a:prstGeom prst="rect">
            <a:avLst/>
          </a:prstGeom>
        </p:spPr>
      </p:pic>
      <p:pic>
        <p:nvPicPr>
          <p:cNvPr id="11" name="Picture 10">
            <a:extLst>
              <a:ext uri="{FF2B5EF4-FFF2-40B4-BE49-F238E27FC236}">
                <a16:creationId xmlns:a16="http://schemas.microsoft.com/office/drawing/2014/main" id="{88B8CD84-C0D6-ADDC-E6D1-E3B7981CFA4E}"/>
              </a:ext>
            </a:extLst>
          </p:cNvPr>
          <p:cNvPicPr>
            <a:picLocks noChangeAspect="1"/>
          </p:cNvPicPr>
          <p:nvPr/>
        </p:nvPicPr>
        <p:blipFill>
          <a:blip r:embed="rId6"/>
          <a:stretch>
            <a:fillRect/>
          </a:stretch>
        </p:blipFill>
        <p:spPr>
          <a:xfrm>
            <a:off x="4423239" y="3804348"/>
            <a:ext cx="1517904" cy="2542158"/>
          </a:xfrm>
          <a:prstGeom prst="rect">
            <a:avLst/>
          </a:prstGeom>
        </p:spPr>
      </p:pic>
      <p:pic>
        <p:nvPicPr>
          <p:cNvPr id="13" name="Picture 12">
            <a:extLst>
              <a:ext uri="{FF2B5EF4-FFF2-40B4-BE49-F238E27FC236}">
                <a16:creationId xmlns:a16="http://schemas.microsoft.com/office/drawing/2014/main" id="{F2739764-F36B-1B0E-612F-499722FDC5BB}"/>
              </a:ext>
            </a:extLst>
          </p:cNvPr>
          <p:cNvPicPr>
            <a:picLocks noChangeAspect="1"/>
          </p:cNvPicPr>
          <p:nvPr/>
        </p:nvPicPr>
        <p:blipFill>
          <a:blip r:embed="rId7"/>
          <a:stretch>
            <a:fillRect/>
          </a:stretch>
        </p:blipFill>
        <p:spPr>
          <a:xfrm>
            <a:off x="6244110" y="4143943"/>
            <a:ext cx="1414499" cy="2583959"/>
          </a:xfrm>
          <a:prstGeom prst="rect">
            <a:avLst/>
          </a:prstGeom>
        </p:spPr>
      </p:pic>
      <p:pic>
        <p:nvPicPr>
          <p:cNvPr id="15" name="Picture 14">
            <a:extLst>
              <a:ext uri="{FF2B5EF4-FFF2-40B4-BE49-F238E27FC236}">
                <a16:creationId xmlns:a16="http://schemas.microsoft.com/office/drawing/2014/main" id="{C5EBFBDE-E15C-F268-C50F-30D444CBA80D}"/>
              </a:ext>
            </a:extLst>
          </p:cNvPr>
          <p:cNvPicPr>
            <a:picLocks noChangeAspect="1"/>
          </p:cNvPicPr>
          <p:nvPr/>
        </p:nvPicPr>
        <p:blipFill>
          <a:blip r:embed="rId8"/>
          <a:stretch>
            <a:fillRect/>
          </a:stretch>
        </p:blipFill>
        <p:spPr>
          <a:xfrm>
            <a:off x="9739721" y="4187825"/>
            <a:ext cx="1517904" cy="2540077"/>
          </a:xfrm>
          <a:prstGeom prst="rect">
            <a:avLst/>
          </a:prstGeom>
        </p:spPr>
      </p:pic>
    </p:spTree>
    <p:extLst>
      <p:ext uri="{BB962C8B-B14F-4D97-AF65-F5344CB8AC3E}">
        <p14:creationId xmlns:p14="http://schemas.microsoft.com/office/powerpoint/2010/main" val="2695568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664" y="64937"/>
            <a:ext cx="10571998" cy="970450"/>
          </a:xfrm>
        </p:spPr>
        <p:txBody>
          <a:bodyPr/>
          <a:lstStyle/>
          <a:p>
            <a:r>
              <a:rPr lang="en-GB" dirty="0">
                <a:latin typeface="HfW cursive" panose="00000500000000000000" pitchFamily="2" charset="0"/>
              </a:rPr>
              <a:t>Trips and Enrichment</a:t>
            </a:r>
          </a:p>
        </p:txBody>
      </p:sp>
      <p:graphicFrame>
        <p:nvGraphicFramePr>
          <p:cNvPr id="5" name="Table 4">
            <a:extLst>
              <a:ext uri="{FF2B5EF4-FFF2-40B4-BE49-F238E27FC236}">
                <a16:creationId xmlns:a16="http://schemas.microsoft.com/office/drawing/2014/main" id="{EDDFD822-84EC-43FC-BC2D-EC2F8E5F8814}"/>
              </a:ext>
            </a:extLst>
          </p:cNvPr>
          <p:cNvGraphicFramePr>
            <a:graphicFrameLocks noGrp="1"/>
          </p:cNvGraphicFramePr>
          <p:nvPr>
            <p:extLst>
              <p:ext uri="{D42A27DB-BD31-4B8C-83A1-F6EECF244321}">
                <p14:modId xmlns:p14="http://schemas.microsoft.com/office/powerpoint/2010/main" val="2965099949"/>
              </p:ext>
            </p:extLst>
          </p:nvPr>
        </p:nvGraphicFramePr>
        <p:xfrm>
          <a:off x="391664" y="1564823"/>
          <a:ext cx="11487150" cy="4972842"/>
        </p:xfrm>
        <a:graphic>
          <a:graphicData uri="http://schemas.openxmlformats.org/drawingml/2006/table">
            <a:tbl>
              <a:tblPr firstRow="1" bandRow="1">
                <a:tableStyleId>{5C22544A-7EE6-4342-B048-85BDC9FD1C3A}</a:tableStyleId>
              </a:tblPr>
              <a:tblGrid>
                <a:gridCol w="1914525">
                  <a:extLst>
                    <a:ext uri="{9D8B030D-6E8A-4147-A177-3AD203B41FA5}">
                      <a16:colId xmlns:a16="http://schemas.microsoft.com/office/drawing/2014/main" val="1542962288"/>
                    </a:ext>
                  </a:extLst>
                </a:gridCol>
                <a:gridCol w="1914525">
                  <a:extLst>
                    <a:ext uri="{9D8B030D-6E8A-4147-A177-3AD203B41FA5}">
                      <a16:colId xmlns:a16="http://schemas.microsoft.com/office/drawing/2014/main" val="4291162201"/>
                    </a:ext>
                  </a:extLst>
                </a:gridCol>
                <a:gridCol w="1914525">
                  <a:extLst>
                    <a:ext uri="{9D8B030D-6E8A-4147-A177-3AD203B41FA5}">
                      <a16:colId xmlns:a16="http://schemas.microsoft.com/office/drawing/2014/main" val="3427430643"/>
                    </a:ext>
                  </a:extLst>
                </a:gridCol>
                <a:gridCol w="1914525">
                  <a:extLst>
                    <a:ext uri="{9D8B030D-6E8A-4147-A177-3AD203B41FA5}">
                      <a16:colId xmlns:a16="http://schemas.microsoft.com/office/drawing/2014/main" val="4093067933"/>
                    </a:ext>
                  </a:extLst>
                </a:gridCol>
                <a:gridCol w="1914525">
                  <a:extLst>
                    <a:ext uri="{9D8B030D-6E8A-4147-A177-3AD203B41FA5}">
                      <a16:colId xmlns:a16="http://schemas.microsoft.com/office/drawing/2014/main" val="1012649528"/>
                    </a:ext>
                  </a:extLst>
                </a:gridCol>
                <a:gridCol w="1914525">
                  <a:extLst>
                    <a:ext uri="{9D8B030D-6E8A-4147-A177-3AD203B41FA5}">
                      <a16:colId xmlns:a16="http://schemas.microsoft.com/office/drawing/2014/main" val="2336389543"/>
                    </a:ext>
                  </a:extLst>
                </a:gridCol>
              </a:tblGrid>
              <a:tr h="327985">
                <a:tc>
                  <a:txBody>
                    <a:bodyPr/>
                    <a:lstStyle/>
                    <a:p>
                      <a:pPr algn="ctr" fontAlgn="base"/>
                      <a:r>
                        <a:rPr lang="en-GB" sz="1100" dirty="0">
                          <a:effectLst/>
                          <a:latin typeface="HfW cursive" panose="00000500000000000000" pitchFamily="2" charset="0"/>
                        </a:rPr>
                        <a:t>Autumn 1​</a:t>
                      </a:r>
                      <a:endParaRPr lang="en-GB" sz="1100" b="1" i="0" dirty="0">
                        <a:solidFill>
                          <a:srgbClr val="FFFFFF"/>
                        </a:solidFill>
                        <a:effectLst/>
                        <a:latin typeface="HfW cursive" panose="00000500000000000000" pitchFamily="2" charset="0"/>
                      </a:endParaRPr>
                    </a:p>
                  </a:txBody>
                  <a:tcPr/>
                </a:tc>
                <a:tc>
                  <a:txBody>
                    <a:bodyPr/>
                    <a:lstStyle/>
                    <a:p>
                      <a:pPr algn="ctr" fontAlgn="base"/>
                      <a:r>
                        <a:rPr lang="en-GB" sz="1100" dirty="0">
                          <a:effectLst/>
                          <a:latin typeface="HfW cursive" panose="00000500000000000000" pitchFamily="2" charset="0"/>
                        </a:rPr>
                        <a:t>Autumn 2​</a:t>
                      </a:r>
                      <a:endParaRPr lang="en-GB" sz="1100" b="1" i="0" dirty="0">
                        <a:solidFill>
                          <a:srgbClr val="FFFFFF"/>
                        </a:solidFill>
                        <a:effectLst/>
                        <a:latin typeface="HfW cursive" panose="00000500000000000000" pitchFamily="2" charset="0"/>
                      </a:endParaRPr>
                    </a:p>
                  </a:txBody>
                  <a:tcPr/>
                </a:tc>
                <a:tc>
                  <a:txBody>
                    <a:bodyPr/>
                    <a:lstStyle/>
                    <a:p>
                      <a:pPr algn="ctr" fontAlgn="base"/>
                      <a:r>
                        <a:rPr lang="en-GB" sz="1100" dirty="0">
                          <a:effectLst/>
                          <a:latin typeface="HfW cursive" panose="00000500000000000000" pitchFamily="2" charset="0"/>
                        </a:rPr>
                        <a:t>Spring 1​</a:t>
                      </a:r>
                    </a:p>
                  </a:txBody>
                  <a:tcPr/>
                </a:tc>
                <a:tc>
                  <a:txBody>
                    <a:bodyPr/>
                    <a:lstStyle/>
                    <a:p>
                      <a:pPr algn="ctr" fontAlgn="base"/>
                      <a:r>
                        <a:rPr lang="en-GB" sz="1100">
                          <a:effectLst/>
                          <a:latin typeface="HfW cursive" panose="00000500000000000000" pitchFamily="2" charset="0"/>
                        </a:rPr>
                        <a:t>Spring 2​</a:t>
                      </a:r>
                      <a:endParaRPr lang="en-GB" sz="1100" b="1" i="0">
                        <a:solidFill>
                          <a:srgbClr val="FFFFFF"/>
                        </a:solidFill>
                        <a:effectLst/>
                        <a:latin typeface="HfW cursive" panose="00000500000000000000" pitchFamily="2" charset="0"/>
                      </a:endParaRPr>
                    </a:p>
                  </a:txBody>
                  <a:tcPr/>
                </a:tc>
                <a:tc>
                  <a:txBody>
                    <a:bodyPr/>
                    <a:lstStyle/>
                    <a:p>
                      <a:pPr algn="ctr" fontAlgn="base"/>
                      <a:r>
                        <a:rPr lang="en-GB" sz="1100" dirty="0">
                          <a:effectLst/>
                          <a:latin typeface="HfW cursive" panose="00000500000000000000" pitchFamily="2" charset="0"/>
                        </a:rPr>
                        <a:t>Summer 1​</a:t>
                      </a:r>
                      <a:endParaRPr lang="en-GB" sz="1100" b="1" i="0" dirty="0">
                        <a:solidFill>
                          <a:srgbClr val="FFFFFF"/>
                        </a:solidFill>
                        <a:effectLst/>
                        <a:latin typeface="HfW cursive" panose="00000500000000000000" pitchFamily="2" charset="0"/>
                      </a:endParaRPr>
                    </a:p>
                  </a:txBody>
                  <a:tcPr/>
                </a:tc>
                <a:tc>
                  <a:txBody>
                    <a:bodyPr/>
                    <a:lstStyle/>
                    <a:p>
                      <a:pPr algn="ctr" fontAlgn="base"/>
                      <a:r>
                        <a:rPr lang="en-GB" sz="1100" dirty="0">
                          <a:effectLst/>
                          <a:latin typeface="HfW cursive" panose="00000500000000000000" pitchFamily="2" charset="0"/>
                        </a:rPr>
                        <a:t>Summer 2​</a:t>
                      </a:r>
                    </a:p>
                    <a:p>
                      <a:pPr algn="ctr" fontAlgn="base"/>
                      <a:r>
                        <a:rPr lang="en-GB" sz="1100" dirty="0">
                          <a:effectLst/>
                          <a:latin typeface="HfW cursive" panose="00000500000000000000" pitchFamily="2" charset="0"/>
                        </a:rPr>
                        <a:t>​</a:t>
                      </a:r>
                      <a:endParaRPr lang="en-GB" sz="1100" b="1" i="0" dirty="0">
                        <a:solidFill>
                          <a:srgbClr val="FFFFFF"/>
                        </a:solidFill>
                        <a:effectLst/>
                        <a:latin typeface="HfW cursive" panose="00000500000000000000" pitchFamily="2" charset="0"/>
                      </a:endParaRPr>
                    </a:p>
                  </a:txBody>
                  <a:tcPr/>
                </a:tc>
                <a:extLst>
                  <a:ext uri="{0D108BD9-81ED-4DB2-BD59-A6C34878D82A}">
                    <a16:rowId xmlns:a16="http://schemas.microsoft.com/office/drawing/2014/main" val="2360139241"/>
                  </a:ext>
                </a:extLst>
              </a:tr>
              <a:tr h="275603">
                <a:tc>
                  <a:txBody>
                    <a:bodyPr/>
                    <a:lstStyle/>
                    <a:p>
                      <a:pPr algn="ctr"/>
                      <a:r>
                        <a:rPr lang="en-GB" sz="1100" baseline="0" dirty="0">
                          <a:solidFill>
                            <a:schemeClr val="bg1">
                              <a:lumMod val="95000"/>
                              <a:lumOff val="5000"/>
                            </a:schemeClr>
                          </a:solidFill>
                          <a:latin typeface="HfW cursive" panose="00000500000000000000" pitchFamily="2" charset="0"/>
                        </a:rPr>
                        <a:t>Transport</a:t>
                      </a:r>
                    </a:p>
                  </a:txBody>
                  <a:tcPr/>
                </a:tc>
                <a:tc>
                  <a:txBody>
                    <a:bodyPr/>
                    <a:lstStyle/>
                    <a:p>
                      <a:pPr algn="ctr">
                        <a:lnSpc>
                          <a:spcPct val="107000"/>
                        </a:lnSpc>
                        <a:spcAft>
                          <a:spcPts val="0"/>
                        </a:spcAft>
                      </a:pPr>
                      <a:r>
                        <a:rPr lang="en-GB" sz="1100" dirty="0">
                          <a:solidFill>
                            <a:schemeClr val="bg1">
                              <a:lumMod val="95000"/>
                              <a:lumOff val="5000"/>
                            </a:schemeClr>
                          </a:solidFill>
                          <a:effectLst/>
                          <a:latin typeface="HfW cursive" panose="00000500000000000000" pitchFamily="2" charset="0"/>
                          <a:ea typeface="Calibri" panose="020F0502020204030204" pitchFamily="34" charset="0"/>
                          <a:cs typeface="Times New Roman" panose="02020603050405020304" pitchFamily="18" charset="0"/>
                        </a:rPr>
                        <a:t>Toy Story</a:t>
                      </a:r>
                    </a:p>
                  </a:txBody>
                  <a:tcPr marL="68580" marR="68580" marT="0" marB="0"/>
                </a:tc>
                <a:tc>
                  <a:txBody>
                    <a:bodyPr/>
                    <a:lstStyle/>
                    <a:p>
                      <a:pPr algn="ctr">
                        <a:lnSpc>
                          <a:spcPct val="107000"/>
                        </a:lnSpc>
                        <a:spcAft>
                          <a:spcPts val="0"/>
                        </a:spcAft>
                      </a:pPr>
                      <a:r>
                        <a:rPr lang="en-GB" sz="1100" dirty="0">
                          <a:solidFill>
                            <a:schemeClr val="bg1">
                              <a:lumMod val="95000"/>
                              <a:lumOff val="5000"/>
                            </a:schemeClr>
                          </a:solidFill>
                          <a:effectLst/>
                          <a:latin typeface="HfW cursive" panose="00000500000000000000" pitchFamily="2" charset="0"/>
                          <a:ea typeface="Calibri" panose="020F0502020204030204" pitchFamily="34" charset="0"/>
                          <a:cs typeface="Times New Roman" panose="02020603050405020304" pitchFamily="18" charset="0"/>
                        </a:rPr>
                        <a:t>Woodland Animals</a:t>
                      </a:r>
                    </a:p>
                  </a:txBody>
                  <a:tcPr marL="68580" marR="68580" marT="0" marB="0"/>
                </a:tc>
                <a:tc>
                  <a:txBody>
                    <a:bodyPr/>
                    <a:lstStyle/>
                    <a:p>
                      <a:pPr algn="ctr">
                        <a:lnSpc>
                          <a:spcPct val="107000"/>
                        </a:lnSpc>
                        <a:spcAft>
                          <a:spcPts val="0"/>
                        </a:spcAft>
                      </a:pPr>
                      <a:r>
                        <a:rPr lang="en-GB" sz="1100" dirty="0">
                          <a:solidFill>
                            <a:schemeClr val="bg1">
                              <a:lumMod val="95000"/>
                              <a:lumOff val="5000"/>
                            </a:schemeClr>
                          </a:solidFill>
                          <a:effectLst/>
                          <a:latin typeface="HfW cursive" panose="00000500000000000000" pitchFamily="2" charset="0"/>
                          <a:ea typeface="Calibri" panose="020F0502020204030204" pitchFamily="34" charset="0"/>
                          <a:cs typeface="Times New Roman" panose="02020603050405020304" pitchFamily="18" charset="0"/>
                        </a:rPr>
                        <a:t>Roald Dahl</a:t>
                      </a:r>
                    </a:p>
                  </a:txBody>
                  <a:tcPr marL="68580" marR="68580" marT="0" marB="0"/>
                </a:tc>
                <a:tc>
                  <a:txBody>
                    <a:bodyPr/>
                    <a:lstStyle/>
                    <a:p>
                      <a:pPr algn="ctr">
                        <a:lnSpc>
                          <a:spcPct val="107000"/>
                        </a:lnSpc>
                        <a:spcAft>
                          <a:spcPts val="0"/>
                        </a:spcAft>
                      </a:pPr>
                      <a:r>
                        <a:rPr lang="en-GB" sz="1100" dirty="0">
                          <a:solidFill>
                            <a:schemeClr val="bg1">
                              <a:lumMod val="95000"/>
                              <a:lumOff val="5000"/>
                            </a:schemeClr>
                          </a:solidFill>
                          <a:effectLst/>
                          <a:latin typeface="HfW cursive" panose="00000500000000000000" pitchFamily="2" charset="0"/>
                          <a:ea typeface="Calibri" panose="020F0502020204030204" pitchFamily="34" charset="0"/>
                          <a:cs typeface="Times New Roman" panose="02020603050405020304" pitchFamily="18" charset="0"/>
                        </a:rPr>
                        <a:t>Dinosaurs</a:t>
                      </a:r>
                    </a:p>
                  </a:txBody>
                  <a:tcPr marL="68580" marR="68580" marT="0" marB="0"/>
                </a:tc>
                <a:tc>
                  <a:txBody>
                    <a:bodyPr/>
                    <a:lstStyle/>
                    <a:p>
                      <a:pPr algn="ctr">
                        <a:lnSpc>
                          <a:spcPct val="107000"/>
                        </a:lnSpc>
                        <a:spcAft>
                          <a:spcPts val="0"/>
                        </a:spcAft>
                      </a:pPr>
                      <a:r>
                        <a:rPr lang="en-GB" sz="1100" dirty="0">
                          <a:solidFill>
                            <a:schemeClr val="bg1">
                              <a:lumMod val="95000"/>
                              <a:lumOff val="5000"/>
                            </a:schemeClr>
                          </a:solidFill>
                          <a:effectLst/>
                          <a:latin typeface="HfW cursive" panose="00000500000000000000" pitchFamily="2" charset="0"/>
                          <a:ea typeface="Calibri" panose="020F0502020204030204" pitchFamily="34" charset="0"/>
                          <a:cs typeface="Times New Roman" panose="02020603050405020304" pitchFamily="18" charset="0"/>
                        </a:rPr>
                        <a:t>Minibeasts</a:t>
                      </a:r>
                    </a:p>
                  </a:txBody>
                  <a:tcPr marL="68580" marR="68580" marT="0" marB="0"/>
                </a:tc>
                <a:extLst>
                  <a:ext uri="{0D108BD9-81ED-4DB2-BD59-A6C34878D82A}">
                    <a16:rowId xmlns:a16="http://schemas.microsoft.com/office/drawing/2014/main" val="2451121028"/>
                  </a:ext>
                </a:extLst>
              </a:tr>
              <a:tr h="630665">
                <a:tc>
                  <a:txBody>
                    <a:bodyPr/>
                    <a:lstStyle/>
                    <a:p>
                      <a:pPr algn="ctr"/>
                      <a:r>
                        <a:rPr lang="en-GB" sz="1100" baseline="0" dirty="0">
                          <a:solidFill>
                            <a:schemeClr val="bg1">
                              <a:lumMod val="95000"/>
                              <a:lumOff val="5000"/>
                            </a:schemeClr>
                          </a:solidFill>
                          <a:latin typeface="HfW cursive" panose="00000500000000000000" pitchFamily="2" charset="0"/>
                        </a:rPr>
                        <a:t>Hook:</a:t>
                      </a:r>
                    </a:p>
                    <a:p>
                      <a:pPr algn="ctr"/>
                      <a:r>
                        <a:rPr lang="en-GB" sz="1100" baseline="0" dirty="0">
                          <a:solidFill>
                            <a:schemeClr val="bg1">
                              <a:lumMod val="95000"/>
                              <a:lumOff val="5000"/>
                            </a:schemeClr>
                          </a:solidFill>
                          <a:latin typeface="HfW cursive" panose="00000500000000000000" pitchFamily="2" charset="0"/>
                        </a:rPr>
                        <a:t>Grand Prix</a:t>
                      </a:r>
                    </a:p>
                    <a:p>
                      <a:pPr algn="ctr"/>
                      <a:r>
                        <a:rPr lang="en-GB" sz="1100" baseline="0" dirty="0">
                          <a:solidFill>
                            <a:schemeClr val="bg1">
                              <a:lumMod val="95000"/>
                              <a:lumOff val="5000"/>
                            </a:schemeClr>
                          </a:solidFill>
                          <a:latin typeface="HfW cursive" panose="00000500000000000000" pitchFamily="2" charset="0"/>
                        </a:rPr>
                        <a:t>12/9/23</a:t>
                      </a:r>
                    </a:p>
                    <a:p>
                      <a:pPr algn="ctr"/>
                      <a:endParaRPr lang="en-GB" sz="1100" baseline="0" dirty="0">
                        <a:solidFill>
                          <a:schemeClr val="bg1">
                            <a:lumMod val="95000"/>
                            <a:lumOff val="5000"/>
                          </a:schemeClr>
                        </a:solidFill>
                        <a:latin typeface="HfW cursive" panose="00000500000000000000" pitchFamily="2" charset="0"/>
                      </a:endParaRPr>
                    </a:p>
                  </a:txBody>
                  <a:tcPr/>
                </a:tc>
                <a:tc>
                  <a:txBody>
                    <a:bodyPr/>
                    <a:lstStyle/>
                    <a:p>
                      <a:pPr algn="ctr">
                        <a:lnSpc>
                          <a:spcPct val="107000"/>
                        </a:lnSpc>
                        <a:spcAft>
                          <a:spcPts val="0"/>
                        </a:spcAft>
                      </a:pPr>
                      <a:r>
                        <a:rPr lang="en-GB" sz="1100" dirty="0">
                          <a:solidFill>
                            <a:schemeClr val="bg1">
                              <a:lumMod val="95000"/>
                              <a:lumOff val="5000"/>
                            </a:schemeClr>
                          </a:solidFill>
                          <a:effectLst/>
                          <a:latin typeface="HfW cursive" panose="00000500000000000000" pitchFamily="2" charset="0"/>
                          <a:ea typeface="Calibri" panose="020F0502020204030204" pitchFamily="34" charset="0"/>
                          <a:cs typeface="Times New Roman" panose="02020603050405020304" pitchFamily="18" charset="0"/>
                        </a:rPr>
                        <a:t>Hook:</a:t>
                      </a:r>
                    </a:p>
                    <a:p>
                      <a:pPr algn="ctr">
                        <a:lnSpc>
                          <a:spcPct val="107000"/>
                        </a:lnSpc>
                        <a:spcAft>
                          <a:spcPts val="0"/>
                        </a:spcAft>
                      </a:pPr>
                      <a:r>
                        <a:rPr lang="en-GB" sz="1100" dirty="0">
                          <a:solidFill>
                            <a:schemeClr val="bg1">
                              <a:lumMod val="95000"/>
                              <a:lumOff val="5000"/>
                            </a:schemeClr>
                          </a:solidFill>
                          <a:effectLst/>
                          <a:latin typeface="HfW cursive" panose="00000500000000000000" pitchFamily="2" charset="0"/>
                          <a:ea typeface="Calibri" panose="020F0502020204030204" pitchFamily="34" charset="0"/>
                          <a:cs typeface="Times New Roman" panose="02020603050405020304" pitchFamily="18" charset="0"/>
                        </a:rPr>
                        <a:t>Toy Day</a:t>
                      </a:r>
                    </a:p>
                  </a:txBody>
                  <a:tcPr marL="68580" marR="68580" marT="0" marB="0"/>
                </a:tc>
                <a:tc>
                  <a:txBody>
                    <a:bodyPr/>
                    <a:lstStyle/>
                    <a:p>
                      <a:pPr algn="ctr">
                        <a:lnSpc>
                          <a:spcPct val="107000"/>
                        </a:lnSpc>
                        <a:spcAft>
                          <a:spcPts val="0"/>
                        </a:spcAft>
                      </a:pPr>
                      <a:r>
                        <a:rPr lang="en-GB" sz="1100" dirty="0">
                          <a:solidFill>
                            <a:schemeClr val="bg1">
                              <a:lumMod val="95000"/>
                              <a:lumOff val="5000"/>
                            </a:schemeClr>
                          </a:solidFill>
                          <a:effectLst/>
                          <a:latin typeface="HfW cursive" panose="00000500000000000000" pitchFamily="2" charset="0"/>
                          <a:ea typeface="Calibri" panose="020F0502020204030204" pitchFamily="34" charset="0"/>
                          <a:cs typeface="Times New Roman" panose="02020603050405020304" pitchFamily="18" charset="0"/>
                        </a:rPr>
                        <a:t>Hook:</a:t>
                      </a:r>
                    </a:p>
                    <a:p>
                      <a:pPr algn="ctr">
                        <a:lnSpc>
                          <a:spcPct val="107000"/>
                        </a:lnSpc>
                        <a:spcAft>
                          <a:spcPts val="0"/>
                        </a:spcAft>
                      </a:pPr>
                      <a:r>
                        <a:rPr lang="en-GB" sz="1100" dirty="0">
                          <a:solidFill>
                            <a:schemeClr val="bg1">
                              <a:lumMod val="95000"/>
                              <a:lumOff val="5000"/>
                            </a:schemeClr>
                          </a:solidFill>
                          <a:effectLst/>
                          <a:latin typeface="HfW cursive" panose="00000500000000000000" pitchFamily="2" charset="0"/>
                          <a:ea typeface="Calibri" panose="020F0502020204030204" pitchFamily="34" charset="0"/>
                          <a:cs typeface="Times New Roman" panose="02020603050405020304" pitchFamily="18" charset="0"/>
                        </a:rPr>
                        <a:t>Owl Man</a:t>
                      </a:r>
                    </a:p>
                  </a:txBody>
                  <a:tcPr marL="68580" marR="68580" marT="0" marB="0"/>
                </a:tc>
                <a:tc>
                  <a:txBody>
                    <a:bodyPr/>
                    <a:lstStyle/>
                    <a:p>
                      <a:pPr algn="ctr">
                        <a:lnSpc>
                          <a:spcPct val="107000"/>
                        </a:lnSpc>
                        <a:spcAft>
                          <a:spcPts val="0"/>
                        </a:spcAft>
                      </a:pPr>
                      <a:r>
                        <a:rPr lang="en-GB" sz="1100" dirty="0">
                          <a:solidFill>
                            <a:schemeClr val="bg1">
                              <a:lumMod val="95000"/>
                              <a:lumOff val="5000"/>
                            </a:schemeClr>
                          </a:solidFill>
                          <a:effectLst/>
                          <a:latin typeface="HfW cursive" panose="00000500000000000000" pitchFamily="2" charset="0"/>
                          <a:ea typeface="Calibri" panose="020F0502020204030204" pitchFamily="34" charset="0"/>
                          <a:cs typeface="Times New Roman" panose="02020603050405020304" pitchFamily="18" charset="0"/>
                        </a:rPr>
                        <a:t>Hook:</a:t>
                      </a:r>
                    </a:p>
                    <a:p>
                      <a:pPr algn="ctr">
                        <a:lnSpc>
                          <a:spcPct val="107000"/>
                        </a:lnSpc>
                        <a:spcAft>
                          <a:spcPts val="0"/>
                        </a:spcAft>
                      </a:pPr>
                      <a:r>
                        <a:rPr lang="en-GB" sz="1100" dirty="0">
                          <a:solidFill>
                            <a:schemeClr val="bg1">
                              <a:lumMod val="95000"/>
                              <a:lumOff val="5000"/>
                            </a:schemeClr>
                          </a:solidFill>
                          <a:effectLst/>
                          <a:latin typeface="HfW cursive" panose="00000500000000000000" pitchFamily="2" charset="0"/>
                          <a:ea typeface="Calibri" panose="020F0502020204030204" pitchFamily="34" charset="0"/>
                          <a:cs typeface="Times New Roman" panose="02020603050405020304" pitchFamily="18" charset="0"/>
                        </a:rPr>
                        <a:t>Potion Making</a:t>
                      </a:r>
                    </a:p>
                  </a:txBody>
                  <a:tcPr marL="68580" marR="68580" marT="0" marB="0"/>
                </a:tc>
                <a:tc>
                  <a:txBody>
                    <a:bodyPr/>
                    <a:lstStyle/>
                    <a:p>
                      <a:pPr algn="ctr">
                        <a:lnSpc>
                          <a:spcPct val="107000"/>
                        </a:lnSpc>
                        <a:spcAft>
                          <a:spcPts val="0"/>
                        </a:spcAft>
                      </a:pPr>
                      <a:r>
                        <a:rPr lang="en-GB" sz="1100" dirty="0">
                          <a:solidFill>
                            <a:schemeClr val="bg1">
                              <a:lumMod val="95000"/>
                              <a:lumOff val="5000"/>
                            </a:schemeClr>
                          </a:solidFill>
                          <a:effectLst/>
                          <a:latin typeface="HfW cursive" panose="00000500000000000000" pitchFamily="2" charset="0"/>
                          <a:ea typeface="Calibri" panose="020F0502020204030204" pitchFamily="34" charset="0"/>
                          <a:cs typeface="Times New Roman" panose="02020603050405020304" pitchFamily="18" charset="0"/>
                        </a:rPr>
                        <a:t>Hook:</a:t>
                      </a:r>
                    </a:p>
                    <a:p>
                      <a:pPr algn="ctr">
                        <a:lnSpc>
                          <a:spcPct val="107000"/>
                        </a:lnSpc>
                        <a:spcAft>
                          <a:spcPts val="0"/>
                        </a:spcAft>
                      </a:pPr>
                      <a:r>
                        <a:rPr lang="en-GB" sz="1100" dirty="0">
                          <a:solidFill>
                            <a:schemeClr val="bg1">
                              <a:lumMod val="95000"/>
                              <a:lumOff val="5000"/>
                            </a:schemeClr>
                          </a:solidFill>
                          <a:effectLst/>
                          <a:latin typeface="HfW cursive" panose="00000500000000000000" pitchFamily="2" charset="0"/>
                          <a:ea typeface="Calibri" panose="020F0502020204030204" pitchFamily="34" charset="0"/>
                          <a:cs typeface="Times New Roman" panose="02020603050405020304" pitchFamily="18" charset="0"/>
                        </a:rPr>
                        <a:t>CCTV</a:t>
                      </a:r>
                    </a:p>
                    <a:p>
                      <a:pPr algn="ctr">
                        <a:lnSpc>
                          <a:spcPct val="107000"/>
                        </a:lnSpc>
                        <a:spcAft>
                          <a:spcPts val="0"/>
                        </a:spcAft>
                      </a:pPr>
                      <a:r>
                        <a:rPr lang="en-GB" sz="1100" dirty="0">
                          <a:solidFill>
                            <a:schemeClr val="bg1">
                              <a:lumMod val="95000"/>
                              <a:lumOff val="5000"/>
                            </a:schemeClr>
                          </a:solidFill>
                          <a:effectLst/>
                          <a:latin typeface="HfW cursive" panose="00000500000000000000" pitchFamily="2" charset="0"/>
                          <a:ea typeface="Calibri" panose="020F0502020204030204" pitchFamily="34" charset="0"/>
                          <a:cs typeface="Times New Roman" panose="02020603050405020304" pitchFamily="18" charset="0"/>
                        </a:rPr>
                        <a:t>Dinosaur Discovery Day</a:t>
                      </a:r>
                    </a:p>
                  </a:txBody>
                  <a:tcPr marL="68580" marR="68580" marT="0" marB="0"/>
                </a:tc>
                <a:tc>
                  <a:txBody>
                    <a:bodyPr/>
                    <a:lstStyle/>
                    <a:p>
                      <a:pPr algn="ctr">
                        <a:lnSpc>
                          <a:spcPct val="107000"/>
                        </a:lnSpc>
                        <a:spcAft>
                          <a:spcPts val="0"/>
                        </a:spcAft>
                      </a:pPr>
                      <a:r>
                        <a:rPr lang="en-GB" sz="1100" dirty="0">
                          <a:solidFill>
                            <a:schemeClr val="bg1">
                              <a:lumMod val="95000"/>
                              <a:lumOff val="5000"/>
                            </a:schemeClr>
                          </a:solidFill>
                          <a:effectLst/>
                          <a:latin typeface="HfW cursive" panose="00000500000000000000" pitchFamily="2" charset="0"/>
                          <a:ea typeface="Calibri" panose="020F0502020204030204" pitchFamily="34" charset="0"/>
                          <a:cs typeface="Times New Roman" panose="02020603050405020304" pitchFamily="18" charset="0"/>
                        </a:rPr>
                        <a:t>Hook:</a:t>
                      </a:r>
                    </a:p>
                    <a:p>
                      <a:pPr algn="ctr">
                        <a:lnSpc>
                          <a:spcPct val="107000"/>
                        </a:lnSpc>
                        <a:spcAft>
                          <a:spcPts val="0"/>
                        </a:spcAft>
                      </a:pPr>
                      <a:r>
                        <a:rPr lang="en-GB" sz="1100" dirty="0">
                          <a:solidFill>
                            <a:schemeClr val="bg1">
                              <a:lumMod val="95000"/>
                              <a:lumOff val="5000"/>
                            </a:schemeClr>
                          </a:solidFill>
                          <a:effectLst/>
                          <a:latin typeface="HfW cursive" panose="00000500000000000000" pitchFamily="2" charset="0"/>
                          <a:ea typeface="Calibri" panose="020F0502020204030204" pitchFamily="34" charset="0"/>
                          <a:cs typeface="Times New Roman" panose="02020603050405020304" pitchFamily="18" charset="0"/>
                        </a:rPr>
                        <a:t>Bug Ball</a:t>
                      </a:r>
                    </a:p>
                  </a:txBody>
                  <a:tcPr marL="68580" marR="68580" marT="0" marB="0"/>
                </a:tc>
                <a:extLst>
                  <a:ext uri="{0D108BD9-81ED-4DB2-BD59-A6C34878D82A}">
                    <a16:rowId xmlns:a16="http://schemas.microsoft.com/office/drawing/2014/main" val="1099086177"/>
                  </a:ext>
                </a:extLst>
              </a:tr>
              <a:tr h="1573039">
                <a:tc>
                  <a:txBody>
                    <a:bodyPr/>
                    <a:lstStyle/>
                    <a:p>
                      <a:pPr algn="l" fontAlgn="base"/>
                      <a:r>
                        <a:rPr lang="en-GB" sz="1100" b="0" i="0" baseline="0" dirty="0">
                          <a:solidFill>
                            <a:srgbClr val="000000"/>
                          </a:solidFill>
                          <a:effectLst/>
                          <a:latin typeface="HfW cursive" panose="00000500000000000000" pitchFamily="2" charset="0"/>
                        </a:rPr>
                        <a:t>Trip:</a:t>
                      </a:r>
                    </a:p>
                    <a:p>
                      <a:pPr algn="l" fontAlgn="base"/>
                      <a:r>
                        <a:rPr lang="en-GB" sz="1100" b="0" i="0" baseline="0" dirty="0">
                          <a:solidFill>
                            <a:srgbClr val="000000"/>
                          </a:solidFill>
                          <a:effectLst/>
                          <a:latin typeface="HfW cursive" panose="00000500000000000000" pitchFamily="2" charset="0"/>
                        </a:rPr>
                        <a:t>To be confirmed</a:t>
                      </a:r>
                    </a:p>
                    <a:p>
                      <a:pPr algn="l" fontAlgn="base"/>
                      <a:endParaRPr lang="en-GB" sz="1100" b="0" i="0" dirty="0">
                        <a:solidFill>
                          <a:srgbClr val="000000"/>
                        </a:solidFill>
                        <a:effectLst/>
                        <a:latin typeface="HfW cursive" panose="00000500000000000000" pitchFamily="2" charset="0"/>
                      </a:endParaRPr>
                    </a:p>
                  </a:txBody>
                  <a:tcPr/>
                </a:tc>
                <a:tc>
                  <a:txBody>
                    <a:bodyPr/>
                    <a:lstStyle/>
                    <a:p>
                      <a:pPr algn="l" fontAlgn="auto"/>
                      <a:r>
                        <a:rPr lang="en-GB" sz="1100" dirty="0">
                          <a:effectLst/>
                          <a:latin typeface="HfW cursive" panose="00000500000000000000" pitchFamily="2" charset="0"/>
                        </a:rPr>
                        <a:t>Visitor:</a:t>
                      </a:r>
                    </a:p>
                    <a:p>
                      <a:pPr algn="l" fontAlgn="auto"/>
                      <a:r>
                        <a:rPr lang="en-GB" sz="1100" dirty="0">
                          <a:effectLst/>
                          <a:latin typeface="HfW cursive" panose="00000500000000000000" pitchFamily="2" charset="0"/>
                        </a:rPr>
                        <a:t>Toy Workshop</a:t>
                      </a:r>
                    </a:p>
                    <a:p>
                      <a:pPr algn="l" fontAlgn="auto"/>
                      <a:endParaRPr lang="en-GB" sz="1100" dirty="0">
                        <a:effectLst/>
                        <a:latin typeface="HfW cursive" panose="00000500000000000000" pitchFamily="2" charset="0"/>
                      </a:endParaRPr>
                    </a:p>
                    <a:p>
                      <a:pPr algn="l" fontAlgn="auto"/>
                      <a:endParaRPr lang="en-GB" sz="1100" dirty="0">
                        <a:effectLst/>
                        <a:latin typeface="HfW cursive" panose="00000500000000000000" pitchFamily="2" charset="0"/>
                      </a:endParaRPr>
                    </a:p>
                  </a:txBody>
                  <a:tcPr/>
                </a:tc>
                <a:tc>
                  <a:txBody>
                    <a:bodyPr/>
                    <a:lstStyle/>
                    <a:p>
                      <a:pPr algn="l" fontAlgn="base"/>
                      <a:r>
                        <a:rPr lang="en-GB" sz="1100" b="0" i="0" dirty="0">
                          <a:solidFill>
                            <a:srgbClr val="000000"/>
                          </a:solidFill>
                          <a:effectLst/>
                          <a:latin typeface="HfW cursive" panose="00000500000000000000" pitchFamily="2" charset="0"/>
                        </a:rPr>
                        <a:t>Trip:</a:t>
                      </a:r>
                    </a:p>
                    <a:p>
                      <a:pPr algn="l" fontAlgn="base"/>
                      <a:r>
                        <a:rPr lang="en-GB" sz="1100" b="0" i="0" dirty="0">
                          <a:solidFill>
                            <a:srgbClr val="000000"/>
                          </a:solidFill>
                          <a:effectLst/>
                          <a:latin typeface="HfW cursive" panose="00000500000000000000" pitchFamily="2" charset="0"/>
                        </a:rPr>
                        <a:t>Year 1 Late Night (school)</a:t>
                      </a:r>
                    </a:p>
                    <a:p>
                      <a:pPr algn="l" fontAlgn="base"/>
                      <a:r>
                        <a:rPr lang="en-GB" sz="1100" b="0" i="0" dirty="0">
                          <a:solidFill>
                            <a:srgbClr val="000000"/>
                          </a:solidFill>
                          <a:effectLst/>
                          <a:latin typeface="HfW cursive" panose="00000500000000000000" pitchFamily="2" charset="0"/>
                        </a:rPr>
                        <a:t>Year 2 Residential to </a:t>
                      </a:r>
                      <a:r>
                        <a:rPr lang="en-GB" sz="1100" b="0" i="0" dirty="0" err="1">
                          <a:solidFill>
                            <a:srgbClr val="000000"/>
                          </a:solidFill>
                          <a:effectLst/>
                          <a:latin typeface="HfW cursive" panose="00000500000000000000" pitchFamily="2" charset="0"/>
                        </a:rPr>
                        <a:t>Walesby</a:t>
                      </a:r>
                      <a:endParaRPr lang="en-GB" sz="1100" b="0" i="0" dirty="0">
                        <a:solidFill>
                          <a:srgbClr val="000000"/>
                        </a:solidFill>
                        <a:effectLst/>
                        <a:latin typeface="HfW cursive" panose="00000500000000000000" pitchFamily="2" charset="0"/>
                      </a:endParaRPr>
                    </a:p>
                    <a:p>
                      <a:pPr algn="l" fontAlgn="base"/>
                      <a:endParaRPr lang="en-GB" sz="1100" b="0" i="0" dirty="0">
                        <a:solidFill>
                          <a:srgbClr val="000000"/>
                        </a:solidFill>
                        <a:effectLst/>
                        <a:latin typeface="HfW cursive" panose="00000500000000000000" pitchFamily="2" charset="0"/>
                      </a:endParaRPr>
                    </a:p>
                  </a:txBody>
                  <a:tcPr/>
                </a:tc>
                <a:tc>
                  <a:txBody>
                    <a:bodyPr/>
                    <a:lstStyle/>
                    <a:p>
                      <a:pPr algn="l" fontAlgn="base"/>
                      <a:r>
                        <a:rPr lang="en-GB" sz="1100" b="0" i="0" baseline="0" dirty="0">
                          <a:solidFill>
                            <a:srgbClr val="000000"/>
                          </a:solidFill>
                          <a:effectLst/>
                          <a:latin typeface="HfW cursive" panose="00000500000000000000" pitchFamily="2" charset="0"/>
                        </a:rPr>
                        <a:t>Visitor:</a:t>
                      </a:r>
                    </a:p>
                  </a:txBody>
                  <a:tcPr/>
                </a:tc>
                <a:tc>
                  <a:txBody>
                    <a:bodyPr/>
                    <a:lstStyle/>
                    <a:p>
                      <a:pPr algn="l" fontAlgn="auto"/>
                      <a:r>
                        <a:rPr lang="en-GB" sz="1100" dirty="0">
                          <a:effectLst/>
                          <a:latin typeface="HfW cursive" panose="00000500000000000000" pitchFamily="2" charset="0"/>
                        </a:rPr>
                        <a:t>​Visitor:</a:t>
                      </a:r>
                    </a:p>
                    <a:p>
                      <a:pPr algn="l" fontAlgn="auto"/>
                      <a:endParaRPr lang="en-GB" sz="1100" baseline="0" dirty="0">
                        <a:effectLst/>
                        <a:latin typeface="HfW cursive" panose="00000500000000000000" pitchFamily="2" charset="0"/>
                      </a:endParaRPr>
                    </a:p>
                  </a:txBody>
                  <a:tcPr/>
                </a:tc>
                <a:tc>
                  <a:txBody>
                    <a:bodyPr/>
                    <a:lstStyle/>
                    <a:p>
                      <a:pPr algn="l" fontAlgn="base"/>
                      <a:r>
                        <a:rPr lang="en-GB" sz="1100" b="0" i="0" dirty="0">
                          <a:solidFill>
                            <a:srgbClr val="000000"/>
                          </a:solidFill>
                          <a:effectLst/>
                          <a:latin typeface="HfW cursive" panose="00000500000000000000" pitchFamily="2" charset="0"/>
                        </a:rPr>
                        <a:t>Theme</a:t>
                      </a:r>
                      <a:r>
                        <a:rPr lang="en-GB" sz="1100" b="0" i="0" baseline="0" dirty="0">
                          <a:solidFill>
                            <a:srgbClr val="000000"/>
                          </a:solidFill>
                          <a:effectLst/>
                          <a:latin typeface="HfW cursive" panose="00000500000000000000" pitchFamily="2" charset="0"/>
                        </a:rPr>
                        <a:t> Day: Caribbean Carnival</a:t>
                      </a:r>
                    </a:p>
                    <a:p>
                      <a:pPr algn="l" fontAlgn="base"/>
                      <a:endParaRPr lang="en-GB" sz="1100" dirty="0">
                        <a:effectLst/>
                        <a:latin typeface="HfW cursive" panose="00000500000000000000" pitchFamily="2" charset="0"/>
                      </a:endParaRPr>
                    </a:p>
                    <a:p>
                      <a:pPr algn="l" fontAlgn="base"/>
                      <a:r>
                        <a:rPr lang="en-GB" sz="1100" dirty="0">
                          <a:effectLst/>
                          <a:latin typeface="HfW cursive" panose="00000500000000000000" pitchFamily="2" charset="0"/>
                        </a:rPr>
                        <a:t>Trip: ​</a:t>
                      </a:r>
                    </a:p>
                    <a:p>
                      <a:pPr algn="l" fontAlgn="base"/>
                      <a:r>
                        <a:rPr lang="en-GB" sz="1100" dirty="0">
                          <a:effectLst/>
                          <a:latin typeface="HfW cursive" panose="00000500000000000000" pitchFamily="2" charset="0"/>
                        </a:rPr>
                        <a:t>Year</a:t>
                      </a:r>
                      <a:r>
                        <a:rPr lang="en-GB" sz="1100" baseline="0" dirty="0">
                          <a:effectLst/>
                          <a:latin typeface="HfW cursive" panose="00000500000000000000" pitchFamily="2" charset="0"/>
                        </a:rPr>
                        <a:t> </a:t>
                      </a:r>
                      <a:r>
                        <a:rPr lang="en-GB" sz="1100" dirty="0">
                          <a:effectLst/>
                          <a:latin typeface="HfW cursive" panose="00000500000000000000" pitchFamily="2" charset="0"/>
                        </a:rPr>
                        <a:t>2 </a:t>
                      </a:r>
                    </a:p>
                    <a:p>
                      <a:pPr algn="l" fontAlgn="base"/>
                      <a:r>
                        <a:rPr lang="en-GB" sz="1100" dirty="0">
                          <a:effectLst/>
                          <a:latin typeface="HfW cursive" panose="00000500000000000000" pitchFamily="2" charset="0"/>
                        </a:rPr>
                        <a:t>Residential​ to Seaside (Whitby)</a:t>
                      </a:r>
                    </a:p>
                  </a:txBody>
                  <a:tcPr/>
                </a:tc>
                <a:extLst>
                  <a:ext uri="{0D108BD9-81ED-4DB2-BD59-A6C34878D82A}">
                    <a16:rowId xmlns:a16="http://schemas.microsoft.com/office/drawing/2014/main" val="1413376034"/>
                  </a:ext>
                </a:extLst>
              </a:tr>
              <a:tr h="1657350">
                <a:tc>
                  <a:txBody>
                    <a:bodyPr/>
                    <a:lstStyle/>
                    <a:p>
                      <a:pPr algn="l" fontAlgn="base"/>
                      <a:r>
                        <a:rPr lang="en-GB" sz="1100" dirty="0">
                          <a:effectLst/>
                          <a:latin typeface="HfW cursive" panose="00000500000000000000" pitchFamily="2" charset="0"/>
                        </a:rPr>
                        <a:t>Events:​</a:t>
                      </a:r>
                    </a:p>
                    <a:p>
                      <a:pPr algn="l" fontAlgn="base"/>
                      <a:r>
                        <a:rPr lang="en-GB" sz="1100" b="0" dirty="0">
                          <a:solidFill>
                            <a:schemeClr val="bg1"/>
                          </a:solidFill>
                          <a:effectLst/>
                          <a:latin typeface="HfW precursive" panose="00000500000000000000" pitchFamily="2" charset="0"/>
                        </a:rPr>
                        <a:t>Welcome Meeting</a:t>
                      </a:r>
                    </a:p>
                    <a:p>
                      <a:pPr algn="l" fontAlgn="base"/>
                      <a:r>
                        <a:rPr lang="en-GB" sz="1100" b="0" dirty="0">
                          <a:solidFill>
                            <a:schemeClr val="bg1"/>
                          </a:solidFill>
                          <a:effectLst/>
                          <a:latin typeface="HfW precursive" panose="00000500000000000000" pitchFamily="2" charset="0"/>
                        </a:rPr>
                        <a:t>5/5/23</a:t>
                      </a:r>
                    </a:p>
                    <a:p>
                      <a:pPr algn="l" fontAlgn="base"/>
                      <a:endParaRPr lang="en-GB" sz="1100" b="0" dirty="0">
                        <a:solidFill>
                          <a:schemeClr val="bg1"/>
                        </a:solidFill>
                        <a:effectLst/>
                        <a:latin typeface="HfW precursive" panose="00000500000000000000" pitchFamily="2" charset="0"/>
                      </a:endParaRPr>
                    </a:p>
                    <a:p>
                      <a:pPr algn="l" fontAlgn="base"/>
                      <a:r>
                        <a:rPr lang="en-GB" sz="1100" b="0" dirty="0">
                          <a:solidFill>
                            <a:schemeClr val="bg1"/>
                          </a:solidFill>
                          <a:effectLst/>
                          <a:latin typeface="HfW precursive" panose="00000500000000000000" pitchFamily="2" charset="0"/>
                        </a:rPr>
                        <a:t>Open Afternoon</a:t>
                      </a:r>
                    </a:p>
                    <a:p>
                      <a:pPr algn="l" fontAlgn="base"/>
                      <a:r>
                        <a:rPr lang="en-GB" sz="1100" b="0" dirty="0">
                          <a:solidFill>
                            <a:schemeClr val="bg1"/>
                          </a:solidFill>
                          <a:effectLst/>
                          <a:latin typeface="HfW precursive" panose="00000500000000000000" pitchFamily="2" charset="0"/>
                        </a:rPr>
                        <a:t>11/10/23</a:t>
                      </a:r>
                    </a:p>
                    <a:p>
                      <a:pPr algn="l" fontAlgn="base"/>
                      <a:endParaRPr lang="en-GB" sz="1100" b="0" i="0" dirty="0">
                        <a:solidFill>
                          <a:schemeClr val="bg1"/>
                        </a:solidFill>
                        <a:effectLst/>
                        <a:latin typeface="HfW precursive" panose="00000500000000000000" pitchFamily="2" charset="0"/>
                      </a:endParaRPr>
                    </a:p>
                    <a:p>
                      <a:pPr algn="l" fontAlgn="base"/>
                      <a:endParaRPr lang="en-GB" sz="1100" b="0" i="0" baseline="0" dirty="0">
                        <a:solidFill>
                          <a:srgbClr val="000000"/>
                        </a:solidFill>
                        <a:effectLst/>
                        <a:latin typeface="HfW cursive" panose="00000500000000000000" pitchFamily="2" charset="0"/>
                      </a:endParaRPr>
                    </a:p>
                  </a:txBody>
                  <a:tcPr/>
                </a:tc>
                <a:tc>
                  <a:txBody>
                    <a:bodyPr/>
                    <a:lstStyle/>
                    <a:p>
                      <a:pPr algn="l" fontAlgn="base"/>
                      <a:r>
                        <a:rPr lang="en-GB" sz="1100" dirty="0">
                          <a:effectLst/>
                          <a:latin typeface="HfW cursive" panose="00000500000000000000" pitchFamily="2" charset="0"/>
                        </a:rPr>
                        <a:t>Events- </a:t>
                      </a:r>
                    </a:p>
                    <a:p>
                      <a:pPr marL="0" marR="0" lvl="0" indent="0" algn="l" defTabSz="457200" rtl="0" eaLnBrk="1" fontAlgn="base" latinLnBrk="0" hangingPunct="1">
                        <a:lnSpc>
                          <a:spcPct val="100000"/>
                        </a:lnSpc>
                        <a:spcBef>
                          <a:spcPts val="0"/>
                        </a:spcBef>
                        <a:spcAft>
                          <a:spcPts val="0"/>
                        </a:spcAft>
                        <a:buClrTx/>
                        <a:buSzTx/>
                        <a:buFontTx/>
                        <a:buNone/>
                        <a:tabLst/>
                        <a:defRPr/>
                      </a:pPr>
                      <a:r>
                        <a:rPr lang="en-GB" sz="1100" b="0" i="0" baseline="0" dirty="0">
                          <a:solidFill>
                            <a:srgbClr val="000000"/>
                          </a:solidFill>
                          <a:effectLst/>
                          <a:latin typeface="HfW cursive" panose="00000500000000000000" pitchFamily="2" charset="0"/>
                        </a:rPr>
                        <a:t>Parents Evening</a:t>
                      </a:r>
                    </a:p>
                    <a:p>
                      <a:pPr marL="0" marR="0" lvl="0" indent="0" algn="l" defTabSz="457200" rtl="0" eaLnBrk="1" fontAlgn="base" latinLnBrk="0" hangingPunct="1">
                        <a:lnSpc>
                          <a:spcPct val="100000"/>
                        </a:lnSpc>
                        <a:spcBef>
                          <a:spcPts val="0"/>
                        </a:spcBef>
                        <a:spcAft>
                          <a:spcPts val="0"/>
                        </a:spcAft>
                        <a:buClrTx/>
                        <a:buSzTx/>
                        <a:buFontTx/>
                        <a:buNone/>
                        <a:tabLst/>
                        <a:defRPr/>
                      </a:pPr>
                      <a:r>
                        <a:rPr lang="en-GB" sz="1100" b="0" i="0" baseline="0" dirty="0">
                          <a:solidFill>
                            <a:srgbClr val="000000"/>
                          </a:solidFill>
                          <a:effectLst/>
                          <a:latin typeface="HfW cursive" panose="00000500000000000000" pitchFamily="2" charset="0"/>
                        </a:rPr>
                        <a:t>RSC Week</a:t>
                      </a:r>
                    </a:p>
                    <a:p>
                      <a:pPr marL="0" marR="0" lvl="0" indent="0" algn="l" defTabSz="457200" rtl="0" eaLnBrk="1" fontAlgn="base" latinLnBrk="0" hangingPunct="1">
                        <a:lnSpc>
                          <a:spcPct val="100000"/>
                        </a:lnSpc>
                        <a:spcBef>
                          <a:spcPts val="0"/>
                        </a:spcBef>
                        <a:spcAft>
                          <a:spcPts val="0"/>
                        </a:spcAft>
                        <a:buClrTx/>
                        <a:buSzTx/>
                        <a:buFontTx/>
                        <a:buNone/>
                        <a:tabLst/>
                        <a:defRPr/>
                      </a:pPr>
                      <a:r>
                        <a:rPr lang="en-GB" sz="1100" b="0" i="0" baseline="0" dirty="0">
                          <a:solidFill>
                            <a:srgbClr val="000000"/>
                          </a:solidFill>
                          <a:effectLst/>
                          <a:latin typeface="HfW cursive" panose="00000500000000000000" pitchFamily="2" charset="0"/>
                        </a:rPr>
                        <a:t>Remembrance Day</a:t>
                      </a:r>
                      <a:endParaRPr lang="en-GB" sz="1100" b="0" i="0" dirty="0">
                        <a:solidFill>
                          <a:srgbClr val="000000"/>
                        </a:solidFill>
                        <a:effectLst/>
                        <a:latin typeface="HfW cursive" panose="00000500000000000000" pitchFamily="2" charset="0"/>
                      </a:endParaRPr>
                    </a:p>
                    <a:p>
                      <a:pPr algn="l" fontAlgn="base"/>
                      <a:r>
                        <a:rPr lang="en-GB" sz="1100" dirty="0">
                          <a:effectLst/>
                          <a:latin typeface="HfW cursive" panose="00000500000000000000" pitchFamily="2" charset="0"/>
                        </a:rPr>
                        <a:t>Anti-bullying</a:t>
                      </a:r>
                      <a:r>
                        <a:rPr lang="en-GB" sz="1100" baseline="0" dirty="0">
                          <a:effectLst/>
                          <a:latin typeface="HfW cursive" panose="00000500000000000000" pitchFamily="2" charset="0"/>
                        </a:rPr>
                        <a:t> Week</a:t>
                      </a:r>
                    </a:p>
                    <a:p>
                      <a:pPr algn="l" fontAlgn="base"/>
                      <a:r>
                        <a:rPr lang="en-GB" sz="1100" baseline="0" dirty="0">
                          <a:effectLst/>
                          <a:latin typeface="HfW cursive" panose="00000500000000000000" pitchFamily="2" charset="0"/>
                        </a:rPr>
                        <a:t>Children in Need</a:t>
                      </a:r>
                    </a:p>
                    <a:p>
                      <a:pPr algn="l" fontAlgn="base"/>
                      <a:r>
                        <a:rPr lang="en-GB" sz="1100" baseline="0" dirty="0">
                          <a:effectLst/>
                          <a:latin typeface="HfW cursive" panose="00000500000000000000" pitchFamily="2" charset="0"/>
                        </a:rPr>
                        <a:t>Stars in our School</a:t>
                      </a:r>
                      <a:endParaRPr lang="en-GB" sz="1100" dirty="0">
                        <a:effectLst/>
                        <a:latin typeface="HfW cursive" panose="00000500000000000000" pitchFamily="2" charset="0"/>
                      </a:endParaRPr>
                    </a:p>
                    <a:p>
                      <a:pPr algn="l" fontAlgn="base"/>
                      <a:r>
                        <a:rPr lang="en-GB" sz="1100" dirty="0">
                          <a:effectLst/>
                          <a:latin typeface="HfW cursive" panose="00000500000000000000" pitchFamily="2" charset="0"/>
                        </a:rPr>
                        <a:t>KS1 Winter Show​</a:t>
                      </a:r>
                      <a:r>
                        <a:rPr lang="en-GB" sz="1100" baseline="0" dirty="0">
                          <a:effectLst/>
                          <a:latin typeface="HfW cursive" panose="00000500000000000000" pitchFamily="2" charset="0"/>
                        </a:rPr>
                        <a:t> </a:t>
                      </a:r>
                      <a:endParaRPr lang="en-GB" sz="1100" dirty="0">
                        <a:effectLst/>
                        <a:latin typeface="HfW cursive" panose="00000500000000000000" pitchFamily="2" charset="0"/>
                      </a:endParaRPr>
                    </a:p>
                    <a:p>
                      <a:pPr algn="l" fontAlgn="base"/>
                      <a:r>
                        <a:rPr lang="en-GB" sz="1100" b="0" i="0" dirty="0">
                          <a:solidFill>
                            <a:schemeClr val="dk1"/>
                          </a:solidFill>
                          <a:effectLst/>
                          <a:latin typeface="HfW cursive" panose="00000500000000000000" pitchFamily="2" charset="0"/>
                        </a:rPr>
                        <a:t>Christmas</a:t>
                      </a:r>
                      <a:r>
                        <a:rPr lang="en-GB" sz="1100" b="0" i="0" baseline="0" dirty="0">
                          <a:solidFill>
                            <a:schemeClr val="dk1"/>
                          </a:solidFill>
                          <a:effectLst/>
                          <a:latin typeface="HfW cursive" panose="00000500000000000000" pitchFamily="2" charset="0"/>
                        </a:rPr>
                        <a:t> Dinner</a:t>
                      </a:r>
                    </a:p>
                    <a:p>
                      <a:pPr algn="l" fontAlgn="base"/>
                      <a:r>
                        <a:rPr lang="en-GB" sz="1100" b="0" i="0" baseline="0" dirty="0">
                          <a:solidFill>
                            <a:schemeClr val="dk1"/>
                          </a:solidFill>
                          <a:effectLst/>
                          <a:latin typeface="HfW cursive" panose="00000500000000000000" pitchFamily="2" charset="0"/>
                        </a:rPr>
                        <a:t>Christmas Party</a:t>
                      </a:r>
                    </a:p>
                    <a:p>
                      <a:pPr algn="l" fontAlgn="base"/>
                      <a:r>
                        <a:rPr lang="en-GB" sz="1100" b="0" i="0" baseline="0" dirty="0">
                          <a:solidFill>
                            <a:schemeClr val="dk1"/>
                          </a:solidFill>
                          <a:effectLst/>
                          <a:latin typeface="HfW cursive" panose="00000500000000000000" pitchFamily="2" charset="0"/>
                        </a:rPr>
                        <a:t>Christmas Jumper Day</a:t>
                      </a:r>
                      <a:endParaRPr lang="en-GB" sz="1100" b="0" i="0" dirty="0">
                        <a:solidFill>
                          <a:srgbClr val="000000"/>
                        </a:solidFill>
                        <a:effectLst/>
                        <a:latin typeface="HfW cursive" panose="00000500000000000000" pitchFamily="2" charset="0"/>
                      </a:endParaRPr>
                    </a:p>
                  </a:txBody>
                  <a:tcPr/>
                </a:tc>
                <a:tc>
                  <a:txBody>
                    <a:bodyPr/>
                    <a:lstStyle/>
                    <a:p>
                      <a:pPr algn="l" fontAlgn="base"/>
                      <a:r>
                        <a:rPr lang="en-GB" sz="1100" dirty="0">
                          <a:effectLst/>
                          <a:latin typeface="HfW cursive" panose="00000500000000000000" pitchFamily="2" charset="0"/>
                        </a:rPr>
                        <a:t>Events-​</a:t>
                      </a:r>
                    </a:p>
                    <a:p>
                      <a:pPr algn="l" fontAlgn="base"/>
                      <a:r>
                        <a:rPr lang="en-GB" sz="1100" dirty="0">
                          <a:effectLst/>
                          <a:latin typeface="HfW cursive" panose="00000500000000000000" pitchFamily="2" charset="0"/>
                        </a:rPr>
                        <a:t>Book Week</a:t>
                      </a:r>
                    </a:p>
                    <a:p>
                      <a:pPr algn="l" fontAlgn="base"/>
                      <a:r>
                        <a:rPr lang="en-GB" sz="1100" dirty="0">
                          <a:effectLst/>
                          <a:latin typeface="HfW cursive" panose="00000500000000000000" pitchFamily="2" charset="0"/>
                        </a:rPr>
                        <a:t>​World</a:t>
                      </a:r>
                      <a:r>
                        <a:rPr lang="en-GB" sz="1100" baseline="0" dirty="0">
                          <a:effectLst/>
                          <a:latin typeface="HfW cursive" panose="00000500000000000000" pitchFamily="2" charset="0"/>
                        </a:rPr>
                        <a:t> Religion Day</a:t>
                      </a:r>
                    </a:p>
                    <a:p>
                      <a:pPr algn="l" fontAlgn="base"/>
                      <a:endParaRPr lang="en-GB" sz="1100" b="0" i="0" dirty="0">
                        <a:solidFill>
                          <a:srgbClr val="000000"/>
                        </a:solidFill>
                        <a:effectLst/>
                        <a:latin typeface="HfW cursive" panose="00000500000000000000" pitchFamily="2" charset="0"/>
                      </a:endParaRPr>
                    </a:p>
                  </a:txBody>
                  <a:tcPr/>
                </a:tc>
                <a:tc>
                  <a:txBody>
                    <a:bodyPr/>
                    <a:lstStyle/>
                    <a:p>
                      <a:pPr algn="l" fontAlgn="base"/>
                      <a:r>
                        <a:rPr lang="en-GB" sz="1100" dirty="0">
                          <a:effectLst/>
                          <a:latin typeface="HfW cursive" panose="00000500000000000000" pitchFamily="2" charset="0"/>
                        </a:rPr>
                        <a:t>Events-​</a:t>
                      </a: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HfW cursive" panose="00000500000000000000" pitchFamily="2" charset="0"/>
                          <a:ea typeface="+mn-ea"/>
                          <a:cs typeface="+mn-cs"/>
                        </a:rPr>
                        <a:t>Fairtrade Fortnight</a:t>
                      </a:r>
                    </a:p>
                    <a:p>
                      <a:pPr algn="l" fontAlgn="base"/>
                      <a:r>
                        <a:rPr lang="en-GB" sz="1100" dirty="0">
                          <a:effectLst/>
                          <a:latin typeface="HfW cursive" panose="00000500000000000000" pitchFamily="2" charset="0"/>
                        </a:rPr>
                        <a:t>World Book Day</a:t>
                      </a:r>
                    </a:p>
                    <a:p>
                      <a:pPr algn="l" fontAlgn="base"/>
                      <a:r>
                        <a:rPr lang="en-GB" sz="1100" dirty="0">
                          <a:effectLst/>
                          <a:latin typeface="HfW cursive" panose="00000500000000000000" pitchFamily="2" charset="0"/>
                        </a:rPr>
                        <a:t>British Science Week</a:t>
                      </a:r>
                    </a:p>
                    <a:p>
                      <a:pPr algn="l" fontAlgn="base"/>
                      <a:r>
                        <a:rPr lang="en-GB" sz="1100" dirty="0">
                          <a:effectLst/>
                          <a:latin typeface="HfW cursive" panose="00000500000000000000" pitchFamily="2" charset="0"/>
                        </a:rPr>
                        <a:t>Red Nose Day</a:t>
                      </a:r>
                    </a:p>
                    <a:p>
                      <a:pPr algn="l" fontAlgn="base"/>
                      <a:r>
                        <a:rPr lang="en-GB" sz="1100" b="0" i="0" dirty="0">
                          <a:solidFill>
                            <a:srgbClr val="000000"/>
                          </a:solidFill>
                          <a:effectLst/>
                          <a:latin typeface="HfW cursive" panose="00000500000000000000" pitchFamily="2" charset="0"/>
                        </a:rPr>
                        <a:t>Easter Bonnet</a:t>
                      </a:r>
                      <a:r>
                        <a:rPr lang="en-GB" sz="1100" b="0" i="0" baseline="0" dirty="0">
                          <a:solidFill>
                            <a:srgbClr val="000000"/>
                          </a:solidFill>
                          <a:effectLst/>
                          <a:latin typeface="HfW cursive" panose="00000500000000000000" pitchFamily="2" charset="0"/>
                        </a:rPr>
                        <a:t> Parade</a:t>
                      </a:r>
                      <a:endParaRPr lang="en-GB" sz="1100" b="0" i="0" dirty="0">
                        <a:solidFill>
                          <a:srgbClr val="000000"/>
                        </a:solidFill>
                        <a:effectLst/>
                        <a:latin typeface="HfW cursive" panose="00000500000000000000" pitchFamily="2" charset="0"/>
                      </a:endParaRPr>
                    </a:p>
                  </a:txBody>
                  <a:tcPr/>
                </a:tc>
                <a:tc>
                  <a:txBody>
                    <a:bodyPr/>
                    <a:lstStyle/>
                    <a:p>
                      <a:pPr algn="l" fontAlgn="base"/>
                      <a:r>
                        <a:rPr lang="en-GB" sz="1100" dirty="0">
                          <a:effectLst/>
                          <a:latin typeface="HfW cursive" panose="00000500000000000000" pitchFamily="2" charset="0"/>
                        </a:rPr>
                        <a:t>Events-​</a:t>
                      </a:r>
                    </a:p>
                    <a:p>
                      <a:pPr algn="l" fontAlgn="base"/>
                      <a:r>
                        <a:rPr lang="en-GB" sz="1100" dirty="0">
                          <a:effectLst/>
                          <a:latin typeface="HfW cursive" panose="00000500000000000000" pitchFamily="2" charset="0"/>
                        </a:rPr>
                        <a:t>Book</a:t>
                      </a:r>
                      <a:r>
                        <a:rPr lang="en-GB" sz="1100" baseline="0" dirty="0">
                          <a:effectLst/>
                          <a:latin typeface="HfW cursive" panose="00000500000000000000" pitchFamily="2" charset="0"/>
                        </a:rPr>
                        <a:t> Week</a:t>
                      </a:r>
                    </a:p>
                    <a:p>
                      <a:pPr algn="l" fontAlgn="base"/>
                      <a:r>
                        <a:rPr lang="en-GB" sz="1100" baseline="0" dirty="0">
                          <a:effectLst/>
                          <a:latin typeface="HfW cursive" panose="00000500000000000000" pitchFamily="2" charset="0"/>
                        </a:rPr>
                        <a:t>RSC Day </a:t>
                      </a:r>
                    </a:p>
                    <a:p>
                      <a:pPr algn="l" fontAlgn="base"/>
                      <a:r>
                        <a:rPr lang="en-GB" sz="1100" dirty="0">
                          <a:effectLst/>
                          <a:latin typeface="HfW cursive" panose="00000500000000000000" pitchFamily="2" charset="0"/>
                        </a:rPr>
                        <a:t>Year 2 SATs​</a:t>
                      </a:r>
                      <a:endParaRPr lang="en-GB" sz="1100" b="0" i="0" dirty="0">
                        <a:solidFill>
                          <a:srgbClr val="000000"/>
                        </a:solidFill>
                        <a:effectLst/>
                        <a:latin typeface="HfW cursive" panose="00000500000000000000" pitchFamily="2" charset="0"/>
                      </a:endParaRPr>
                    </a:p>
                  </a:txBody>
                  <a:tcPr/>
                </a:tc>
                <a:tc>
                  <a:txBody>
                    <a:bodyPr/>
                    <a:lstStyle/>
                    <a:p>
                      <a:pPr algn="l" fontAlgn="base"/>
                      <a:r>
                        <a:rPr lang="en-GB" sz="1100" dirty="0">
                          <a:effectLst/>
                          <a:latin typeface="HfW cursive" panose="00000500000000000000" pitchFamily="2" charset="0"/>
                        </a:rPr>
                        <a:t>Events-​</a:t>
                      </a:r>
                    </a:p>
                    <a:p>
                      <a:pPr algn="l" fontAlgn="base"/>
                      <a:r>
                        <a:rPr lang="en-GB" sz="1100" dirty="0">
                          <a:effectLst/>
                          <a:latin typeface="HfW cursive" panose="00000500000000000000" pitchFamily="2" charset="0"/>
                        </a:rPr>
                        <a:t>Year 1 and 2 Phonics Screening​</a:t>
                      </a:r>
                    </a:p>
                    <a:p>
                      <a:pPr algn="l" fontAlgn="base"/>
                      <a:r>
                        <a:rPr lang="en-GB" sz="1100" dirty="0">
                          <a:effectLst/>
                          <a:latin typeface="HfW cursive" panose="00000500000000000000" pitchFamily="2" charset="0"/>
                        </a:rPr>
                        <a:t>Sports Day​</a:t>
                      </a:r>
                    </a:p>
                    <a:p>
                      <a:pPr algn="l" fontAlgn="base"/>
                      <a:r>
                        <a:rPr lang="en-GB" sz="1100" dirty="0">
                          <a:effectLst/>
                          <a:latin typeface="HfW cursive" panose="00000500000000000000" pitchFamily="2" charset="0"/>
                        </a:rPr>
                        <a:t>Annual</a:t>
                      </a:r>
                      <a:r>
                        <a:rPr lang="en-GB" sz="1100" baseline="0" dirty="0">
                          <a:effectLst/>
                          <a:latin typeface="HfW cursive" panose="00000500000000000000" pitchFamily="2" charset="0"/>
                        </a:rPr>
                        <a:t> Reports</a:t>
                      </a:r>
                    </a:p>
                    <a:p>
                      <a:pPr algn="l" fontAlgn="base"/>
                      <a:r>
                        <a:rPr lang="en-GB" sz="1100" baseline="0" dirty="0">
                          <a:effectLst/>
                          <a:latin typeface="HfW cursive" panose="00000500000000000000" pitchFamily="2" charset="0"/>
                        </a:rPr>
                        <a:t>Change Around Day</a:t>
                      </a:r>
                      <a:endParaRPr lang="en-GB" sz="1100" dirty="0">
                        <a:effectLst/>
                        <a:latin typeface="HfW cursive" panose="00000500000000000000" pitchFamily="2" charset="0"/>
                      </a:endParaRPr>
                    </a:p>
                  </a:txBody>
                  <a:tcPr/>
                </a:tc>
                <a:extLst>
                  <a:ext uri="{0D108BD9-81ED-4DB2-BD59-A6C34878D82A}">
                    <a16:rowId xmlns:a16="http://schemas.microsoft.com/office/drawing/2014/main" val="1407229626"/>
                  </a:ext>
                </a:extLst>
              </a:tr>
            </a:tbl>
          </a:graphicData>
        </a:graphic>
      </p:graphicFrame>
      <p:sp>
        <p:nvSpPr>
          <p:cNvPr id="3" name="TextBox 2"/>
          <p:cNvSpPr txBox="1"/>
          <p:nvPr/>
        </p:nvSpPr>
        <p:spPr>
          <a:xfrm>
            <a:off x="682364" y="6473614"/>
            <a:ext cx="10905750" cy="307777"/>
          </a:xfrm>
          <a:prstGeom prst="rect">
            <a:avLst/>
          </a:prstGeom>
          <a:noFill/>
        </p:spPr>
        <p:txBody>
          <a:bodyPr wrap="square" rtlCol="0">
            <a:spAutoFit/>
          </a:bodyPr>
          <a:lstStyle/>
          <a:p>
            <a:r>
              <a:rPr lang="en-GB" sz="1400" dirty="0">
                <a:latin typeface="HfW cursive" panose="00000500000000000000" pitchFamily="2" charset="0"/>
              </a:rPr>
              <a:t>All trips and events are subject to change. Dates will be shared via topic overviews, Newsletters and Text Messages</a:t>
            </a:r>
          </a:p>
        </p:txBody>
      </p:sp>
    </p:spTree>
    <p:extLst>
      <p:ext uri="{BB962C8B-B14F-4D97-AF65-F5344CB8AC3E}">
        <p14:creationId xmlns:p14="http://schemas.microsoft.com/office/powerpoint/2010/main" val="1952051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HfW cursive" panose="00000500000000000000" pitchFamily="2" charset="0"/>
              </a:rPr>
              <a:t>Year 2 Residential to </a:t>
            </a:r>
            <a:r>
              <a:rPr lang="en-GB" dirty="0" err="1">
                <a:latin typeface="HfW cursive" panose="00000500000000000000" pitchFamily="2" charset="0"/>
              </a:rPr>
              <a:t>Walesby</a:t>
            </a:r>
            <a:endParaRPr lang="en-GB" dirty="0">
              <a:latin typeface="HfW cursive" panose="00000500000000000000" pitchFamily="2" charset="0"/>
            </a:endParaRPr>
          </a:p>
        </p:txBody>
      </p:sp>
      <p:sp>
        <p:nvSpPr>
          <p:cNvPr id="4" name="TextBox 3"/>
          <p:cNvSpPr txBox="1"/>
          <p:nvPr/>
        </p:nvSpPr>
        <p:spPr>
          <a:xfrm>
            <a:off x="544302" y="2874518"/>
            <a:ext cx="7327489" cy="3139321"/>
          </a:xfrm>
          <a:prstGeom prst="rect">
            <a:avLst/>
          </a:prstGeom>
          <a:noFill/>
        </p:spPr>
        <p:txBody>
          <a:bodyPr wrap="square" rtlCol="0">
            <a:spAutoFit/>
          </a:bodyPr>
          <a:lstStyle/>
          <a:p>
            <a:r>
              <a:rPr lang="en-GB" dirty="0">
                <a:latin typeface="HfW cursive" panose="00000500000000000000" pitchFamily="2" charset="0"/>
              </a:rPr>
              <a:t>Year 2 children will have the fantastic opportunity to visit </a:t>
            </a:r>
            <a:r>
              <a:rPr lang="en-GB" dirty="0" err="1">
                <a:latin typeface="HfW cursive" panose="00000500000000000000" pitchFamily="2" charset="0"/>
              </a:rPr>
              <a:t>Walesby</a:t>
            </a:r>
            <a:r>
              <a:rPr lang="en-GB" dirty="0">
                <a:latin typeface="HfW cursive" panose="00000500000000000000" pitchFamily="2" charset="0"/>
              </a:rPr>
              <a:t> in February 2024.</a:t>
            </a:r>
          </a:p>
          <a:p>
            <a:endParaRPr lang="en-GB" dirty="0">
              <a:latin typeface="HfW cursive" panose="00000500000000000000" pitchFamily="2" charset="0"/>
            </a:endParaRPr>
          </a:p>
          <a:p>
            <a:r>
              <a:rPr lang="en-GB" dirty="0">
                <a:latin typeface="HfW cursive" panose="00000500000000000000" pitchFamily="2" charset="0"/>
              </a:rPr>
              <a:t>Children are invited to go on a 1 night, 2 day trip to log cabins in the Sherwood Forest area where they will explore the local woodlands and take part in a range of exciting activities.</a:t>
            </a:r>
          </a:p>
          <a:p>
            <a:endParaRPr lang="en-GB" dirty="0">
              <a:latin typeface="HfW cursive" panose="00000500000000000000" pitchFamily="2" charset="0"/>
            </a:endParaRPr>
          </a:p>
          <a:p>
            <a:r>
              <a:rPr lang="en-GB" dirty="0">
                <a:latin typeface="HfW cursive" panose="00000500000000000000" pitchFamily="2" charset="0"/>
              </a:rPr>
              <a:t>A form on interest was sent before the Summer but this did not guarantee a place so please look out for the official sign up sheet which will be out in the next couple of weeks.</a:t>
            </a:r>
          </a:p>
        </p:txBody>
      </p:sp>
      <p:pic>
        <p:nvPicPr>
          <p:cNvPr id="3" name="Picture 2" descr="Popular children's activity centre near Retford to expand - Lincolnshire  Live">
            <a:extLst>
              <a:ext uri="{FF2B5EF4-FFF2-40B4-BE49-F238E27FC236}">
                <a16:creationId xmlns:a16="http://schemas.microsoft.com/office/drawing/2014/main" id="{875CBB2B-3B46-6EF3-B600-4AEA79D2D1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1792" y="1883494"/>
            <a:ext cx="3606374" cy="236953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Day out: Sherwood Forest, Nottinghamshire | Countryfile.com">
            <a:extLst>
              <a:ext uri="{FF2B5EF4-FFF2-40B4-BE49-F238E27FC236}">
                <a16:creationId xmlns:a16="http://schemas.microsoft.com/office/drawing/2014/main" id="{43DFFA17-8F4D-B775-8F66-3A4A3E1CDB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1791" y="3895138"/>
            <a:ext cx="3606373" cy="2399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53042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82267" y="782383"/>
            <a:ext cx="9515725" cy="5206937"/>
          </a:xfrm>
          <a:prstGeom prst="rect">
            <a:avLst/>
          </a:prstGeom>
        </p:spPr>
      </p:pic>
    </p:spTree>
    <p:extLst>
      <p:ext uri="{BB962C8B-B14F-4D97-AF65-F5344CB8AC3E}">
        <p14:creationId xmlns:p14="http://schemas.microsoft.com/office/powerpoint/2010/main" val="18490874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63637" y="679703"/>
            <a:ext cx="9217724" cy="5054025"/>
          </a:xfrm>
          <a:prstGeom prst="rect">
            <a:avLst/>
          </a:prstGeom>
        </p:spPr>
      </p:pic>
    </p:spTree>
    <p:extLst>
      <p:ext uri="{BB962C8B-B14F-4D97-AF65-F5344CB8AC3E}">
        <p14:creationId xmlns:p14="http://schemas.microsoft.com/office/powerpoint/2010/main" val="29346362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Or 2"/>
          <p:cNvSpPr/>
          <p:nvPr/>
        </p:nvSpPr>
        <p:spPr>
          <a:xfrm>
            <a:off x="4355695" y="2589926"/>
            <a:ext cx="3490622" cy="3228231"/>
          </a:xfrm>
          <a:prstGeom prst="flowChar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p:cNvSpPr txBox="1">
            <a:spLocks/>
          </p:cNvSpPr>
          <p:nvPr/>
        </p:nvSpPr>
        <p:spPr>
          <a:xfrm>
            <a:off x="2541616" y="3131555"/>
            <a:ext cx="2958918" cy="970450"/>
          </a:xfrm>
          <a:prstGeom prst="rect">
            <a:avLst/>
          </a:prstGeom>
        </p:spPr>
        <p:txBody>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800" dirty="0">
                <a:latin typeface="HfW cursive" panose="00000500000000000000" pitchFamily="2" charset="0"/>
              </a:rPr>
              <a:t>Read, Write </a:t>
            </a:r>
            <a:r>
              <a:rPr lang="en-GB" sz="2800" dirty="0" err="1">
                <a:latin typeface="HfW cursive" panose="00000500000000000000" pitchFamily="2" charset="0"/>
              </a:rPr>
              <a:t>Inc</a:t>
            </a:r>
            <a:endParaRPr lang="en-GB" sz="2800" dirty="0">
              <a:latin typeface="HfW cursive" panose="00000500000000000000" pitchFamily="2" charset="0"/>
            </a:endParaRPr>
          </a:p>
        </p:txBody>
      </p:sp>
      <p:sp>
        <p:nvSpPr>
          <p:cNvPr id="5" name="Title 1"/>
          <p:cNvSpPr txBox="1">
            <a:spLocks/>
          </p:cNvSpPr>
          <p:nvPr/>
        </p:nvSpPr>
        <p:spPr>
          <a:xfrm>
            <a:off x="6665181" y="3233591"/>
            <a:ext cx="3561892" cy="970450"/>
          </a:xfrm>
          <a:prstGeom prst="rect">
            <a:avLst/>
          </a:prstGeom>
        </p:spPr>
        <p:txBody>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800" dirty="0">
                <a:latin typeface="HfW cursive" panose="00000500000000000000" pitchFamily="2" charset="0"/>
              </a:rPr>
              <a:t>Rainbow Reading</a:t>
            </a:r>
          </a:p>
        </p:txBody>
      </p:sp>
      <p:sp>
        <p:nvSpPr>
          <p:cNvPr id="6" name="Title 1"/>
          <p:cNvSpPr txBox="1">
            <a:spLocks/>
          </p:cNvSpPr>
          <p:nvPr/>
        </p:nvSpPr>
        <p:spPr>
          <a:xfrm>
            <a:off x="1634267" y="4694990"/>
            <a:ext cx="4037645" cy="970450"/>
          </a:xfrm>
          <a:prstGeom prst="rect">
            <a:avLst/>
          </a:prstGeom>
        </p:spPr>
        <p:txBody>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800" dirty="0">
                <a:latin typeface="HfW cursive" panose="00000500000000000000" pitchFamily="2" charset="0"/>
              </a:rPr>
              <a:t>Reading for pleasure</a:t>
            </a:r>
          </a:p>
        </p:txBody>
      </p:sp>
      <p:sp>
        <p:nvSpPr>
          <p:cNvPr id="7" name="Title 1"/>
          <p:cNvSpPr txBox="1">
            <a:spLocks/>
          </p:cNvSpPr>
          <p:nvPr/>
        </p:nvSpPr>
        <p:spPr>
          <a:xfrm>
            <a:off x="6665181" y="4694990"/>
            <a:ext cx="3561892" cy="970450"/>
          </a:xfrm>
          <a:prstGeom prst="rect">
            <a:avLst/>
          </a:prstGeom>
        </p:spPr>
        <p:txBody>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800" dirty="0">
                <a:latin typeface="HfW cursive" panose="00000500000000000000" pitchFamily="2" charset="0"/>
              </a:rPr>
              <a:t>Class Stories</a:t>
            </a:r>
          </a:p>
        </p:txBody>
      </p:sp>
      <p:sp>
        <p:nvSpPr>
          <p:cNvPr id="8" name="Title 7"/>
          <p:cNvSpPr>
            <a:spLocks noGrp="1"/>
          </p:cNvSpPr>
          <p:nvPr>
            <p:ph type="title"/>
          </p:nvPr>
        </p:nvSpPr>
        <p:spPr/>
        <p:txBody>
          <a:bodyPr/>
          <a:lstStyle/>
          <a:p>
            <a:r>
              <a:rPr lang="en-GB" dirty="0">
                <a:latin typeface="HfW cursive" panose="00000500000000000000" pitchFamily="2" charset="0"/>
              </a:rPr>
              <a:t>Reading</a:t>
            </a:r>
          </a:p>
        </p:txBody>
      </p:sp>
      <p:cxnSp>
        <p:nvCxnSpPr>
          <p:cNvPr id="10" name="Straight Arrow Connector 9"/>
          <p:cNvCxnSpPr/>
          <p:nvPr/>
        </p:nvCxnSpPr>
        <p:spPr>
          <a:xfrm flipV="1">
            <a:off x="8891469" y="2335063"/>
            <a:ext cx="595431" cy="79649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2" name="Title 1"/>
          <p:cNvSpPr txBox="1">
            <a:spLocks/>
          </p:cNvSpPr>
          <p:nvPr/>
        </p:nvSpPr>
        <p:spPr>
          <a:xfrm>
            <a:off x="7898272" y="1849838"/>
            <a:ext cx="3561892" cy="970450"/>
          </a:xfrm>
          <a:prstGeom prst="rect">
            <a:avLst/>
          </a:prstGeom>
        </p:spPr>
        <p:txBody>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000" dirty="0">
                <a:latin typeface="HfW cursive" panose="00000500000000000000" pitchFamily="2" charset="0"/>
              </a:rPr>
              <a:t>Book Bag Book</a:t>
            </a:r>
          </a:p>
        </p:txBody>
      </p:sp>
      <p:cxnSp>
        <p:nvCxnSpPr>
          <p:cNvPr id="13" name="Straight Arrow Connector 12"/>
          <p:cNvCxnSpPr/>
          <p:nvPr/>
        </p:nvCxnSpPr>
        <p:spPr>
          <a:xfrm flipV="1">
            <a:off x="10028818" y="2902222"/>
            <a:ext cx="744335" cy="32708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5" name="Title 1"/>
          <p:cNvSpPr txBox="1">
            <a:spLocks/>
          </p:cNvSpPr>
          <p:nvPr/>
        </p:nvSpPr>
        <p:spPr>
          <a:xfrm>
            <a:off x="10028818" y="2384930"/>
            <a:ext cx="2496101" cy="409035"/>
          </a:xfrm>
          <a:prstGeom prst="rect">
            <a:avLst/>
          </a:prstGeom>
        </p:spPr>
        <p:txBody>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000" dirty="0">
                <a:latin typeface="HfW cursive" panose="00000500000000000000" pitchFamily="2" charset="0"/>
              </a:rPr>
              <a:t>Reading Book</a:t>
            </a:r>
          </a:p>
        </p:txBody>
      </p:sp>
      <p:cxnSp>
        <p:nvCxnSpPr>
          <p:cNvPr id="16" name="Straight Arrow Connector 15"/>
          <p:cNvCxnSpPr/>
          <p:nvPr/>
        </p:nvCxnSpPr>
        <p:spPr>
          <a:xfrm>
            <a:off x="9305616" y="4973956"/>
            <a:ext cx="864393" cy="33245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8" name="Title 1"/>
          <p:cNvSpPr txBox="1">
            <a:spLocks/>
          </p:cNvSpPr>
          <p:nvPr/>
        </p:nvSpPr>
        <p:spPr>
          <a:xfrm>
            <a:off x="9660396" y="5460922"/>
            <a:ext cx="2496101" cy="409035"/>
          </a:xfrm>
          <a:prstGeom prst="rect">
            <a:avLst/>
          </a:prstGeom>
        </p:spPr>
        <p:txBody>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000" dirty="0">
                <a:latin typeface="HfW cursive" panose="00000500000000000000" pitchFamily="2" charset="0"/>
              </a:rPr>
              <a:t>Key Texts</a:t>
            </a:r>
          </a:p>
        </p:txBody>
      </p:sp>
      <p:sp>
        <p:nvSpPr>
          <p:cNvPr id="19" name="Title 1"/>
          <p:cNvSpPr txBox="1">
            <a:spLocks/>
          </p:cNvSpPr>
          <p:nvPr/>
        </p:nvSpPr>
        <p:spPr>
          <a:xfrm>
            <a:off x="7730972" y="6194557"/>
            <a:ext cx="2496101" cy="409035"/>
          </a:xfrm>
          <a:prstGeom prst="rect">
            <a:avLst/>
          </a:prstGeom>
        </p:spPr>
        <p:txBody>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000" dirty="0">
                <a:latin typeface="HfW cursive" panose="00000500000000000000" pitchFamily="2" charset="0"/>
              </a:rPr>
              <a:t>Topic Books</a:t>
            </a:r>
          </a:p>
        </p:txBody>
      </p:sp>
      <p:cxnSp>
        <p:nvCxnSpPr>
          <p:cNvPr id="21" name="Straight Arrow Connector 20"/>
          <p:cNvCxnSpPr/>
          <p:nvPr/>
        </p:nvCxnSpPr>
        <p:spPr>
          <a:xfrm>
            <a:off x="8554985" y="5205951"/>
            <a:ext cx="38297" cy="83588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3703670" y="2234045"/>
            <a:ext cx="83351" cy="66817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6" name="Title 1"/>
          <p:cNvSpPr txBox="1">
            <a:spLocks/>
          </p:cNvSpPr>
          <p:nvPr/>
        </p:nvSpPr>
        <p:spPr>
          <a:xfrm>
            <a:off x="3175811" y="1661044"/>
            <a:ext cx="2496101" cy="409035"/>
          </a:xfrm>
          <a:prstGeom prst="rect">
            <a:avLst/>
          </a:prstGeom>
        </p:spPr>
        <p:txBody>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000" dirty="0">
                <a:latin typeface="HfW cursive" panose="00000500000000000000" pitchFamily="2" charset="0"/>
              </a:rPr>
              <a:t>Speed Sounds</a:t>
            </a:r>
          </a:p>
        </p:txBody>
      </p:sp>
      <p:cxnSp>
        <p:nvCxnSpPr>
          <p:cNvPr id="28" name="Straight Arrow Connector 27"/>
          <p:cNvCxnSpPr/>
          <p:nvPr/>
        </p:nvCxnSpPr>
        <p:spPr>
          <a:xfrm flipH="1" flipV="1">
            <a:off x="1730406" y="2589447"/>
            <a:ext cx="727859" cy="48703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30" name="Title 1"/>
          <p:cNvSpPr txBox="1">
            <a:spLocks/>
          </p:cNvSpPr>
          <p:nvPr/>
        </p:nvSpPr>
        <p:spPr>
          <a:xfrm>
            <a:off x="94389" y="2170888"/>
            <a:ext cx="2496101" cy="409035"/>
          </a:xfrm>
          <a:prstGeom prst="rect">
            <a:avLst/>
          </a:prstGeom>
        </p:spPr>
        <p:txBody>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000" dirty="0">
                <a:latin typeface="HfW cursive" panose="00000500000000000000" pitchFamily="2" charset="0"/>
              </a:rPr>
              <a:t>Phonics Books</a:t>
            </a:r>
          </a:p>
        </p:txBody>
      </p:sp>
      <p:cxnSp>
        <p:nvCxnSpPr>
          <p:cNvPr id="31" name="Straight Arrow Connector 30"/>
          <p:cNvCxnSpPr/>
          <p:nvPr/>
        </p:nvCxnSpPr>
        <p:spPr>
          <a:xfrm flipH="1">
            <a:off x="1143000" y="5306408"/>
            <a:ext cx="563369" cy="51174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3673352" y="5279957"/>
            <a:ext cx="71993" cy="59000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36" name="Title 1"/>
          <p:cNvSpPr txBox="1">
            <a:spLocks/>
          </p:cNvSpPr>
          <p:nvPr/>
        </p:nvSpPr>
        <p:spPr>
          <a:xfrm>
            <a:off x="75137" y="6072340"/>
            <a:ext cx="2496101" cy="409035"/>
          </a:xfrm>
          <a:prstGeom prst="rect">
            <a:avLst/>
          </a:prstGeom>
        </p:spPr>
        <p:txBody>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000" dirty="0">
                <a:latin typeface="HfW cursive" panose="00000500000000000000" pitchFamily="2" charset="0"/>
              </a:rPr>
              <a:t>Library Books</a:t>
            </a:r>
          </a:p>
        </p:txBody>
      </p:sp>
      <p:sp>
        <p:nvSpPr>
          <p:cNvPr id="37" name="Title 1"/>
          <p:cNvSpPr txBox="1">
            <a:spLocks/>
          </p:cNvSpPr>
          <p:nvPr/>
        </p:nvSpPr>
        <p:spPr>
          <a:xfrm>
            <a:off x="3175811" y="6133486"/>
            <a:ext cx="2496101" cy="409035"/>
          </a:xfrm>
          <a:prstGeom prst="rect">
            <a:avLst/>
          </a:prstGeom>
        </p:spPr>
        <p:txBody>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000" dirty="0">
                <a:latin typeface="HfW cursive" panose="00000500000000000000" pitchFamily="2" charset="0"/>
              </a:rPr>
              <a:t>Trolley Books</a:t>
            </a:r>
          </a:p>
        </p:txBody>
      </p:sp>
    </p:spTree>
    <p:extLst>
      <p:ext uri="{BB962C8B-B14F-4D97-AF65-F5344CB8AC3E}">
        <p14:creationId xmlns:p14="http://schemas.microsoft.com/office/powerpoint/2010/main" val="2685312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5"/>
                                        </p:tgtEl>
                                      </p:cBhvr>
                                    </p:animEffect>
                                    <p:animScale>
                                      <p:cBhvr>
                                        <p:cTn id="12" dur="250" autoRev="1" fill="hold"/>
                                        <p:tgtEl>
                                          <p:spTgt spid="5"/>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grpId="0" nodeType="clickEffect">
                                  <p:stCondLst>
                                    <p:cond delay="0"/>
                                  </p:stCondLst>
                                  <p:childTnLst>
                                    <p:animEffect transition="out" filter="fade">
                                      <p:cBhvr>
                                        <p:cTn id="16" dur="500" tmFilter="0, 0; .2, .5; .8, .5; 1, 0"/>
                                        <p:tgtEl>
                                          <p:spTgt spid="6"/>
                                        </p:tgtEl>
                                      </p:cBhvr>
                                    </p:animEffect>
                                    <p:animScale>
                                      <p:cBhvr>
                                        <p:cTn id="17" dur="250" autoRev="1" fill="hold"/>
                                        <p:tgtEl>
                                          <p:spTgt spid="6"/>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grpId="0" nodeType="clickEffect">
                                  <p:stCondLst>
                                    <p:cond delay="0"/>
                                  </p:stCondLst>
                                  <p:childTnLst>
                                    <p:animEffect transition="out" filter="fade">
                                      <p:cBhvr>
                                        <p:cTn id="21" dur="500" tmFilter="0, 0; .2, .5; .8, .5; 1, 0"/>
                                        <p:tgtEl>
                                          <p:spTgt spid="7"/>
                                        </p:tgtEl>
                                      </p:cBhvr>
                                    </p:animEffect>
                                    <p:animScale>
                                      <p:cBhvr>
                                        <p:cTn id="22" dur="250" autoRev="1" fill="hold"/>
                                        <p:tgtEl>
                                          <p:spTgt spid="7"/>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26" presetClass="emph" presetSubtype="0" fill="hold" grpId="0" nodeType="clickEffect">
                                  <p:stCondLst>
                                    <p:cond delay="0"/>
                                  </p:stCondLst>
                                  <p:childTnLst>
                                    <p:animEffect transition="out" filter="fade">
                                      <p:cBhvr>
                                        <p:cTn id="26" dur="500" tmFilter="0, 0; .2, .5; .8, .5; 1, 0"/>
                                        <p:tgtEl>
                                          <p:spTgt spid="12"/>
                                        </p:tgtEl>
                                      </p:cBhvr>
                                    </p:animEffect>
                                    <p:animScale>
                                      <p:cBhvr>
                                        <p:cTn id="27" dur="250" autoRev="1" fill="hold"/>
                                        <p:tgtEl>
                                          <p:spTgt spid="12"/>
                                        </p:tgtEl>
                                      </p:cBhvr>
                                      <p:by x="105000" y="105000"/>
                                    </p:animScale>
                                  </p:childTnLst>
                                </p:cTn>
                              </p:par>
                            </p:childTnLst>
                          </p:cTn>
                        </p:par>
                      </p:childTnLst>
                    </p:cTn>
                  </p:par>
                  <p:par>
                    <p:cTn id="28" fill="hold">
                      <p:stCondLst>
                        <p:cond delay="indefinite"/>
                      </p:stCondLst>
                      <p:childTnLst>
                        <p:par>
                          <p:cTn id="29" fill="hold">
                            <p:stCondLst>
                              <p:cond delay="0"/>
                            </p:stCondLst>
                            <p:childTnLst>
                              <p:par>
                                <p:cTn id="30" presetID="26" presetClass="emph" presetSubtype="0" fill="hold" grpId="0" nodeType="clickEffect">
                                  <p:stCondLst>
                                    <p:cond delay="0"/>
                                  </p:stCondLst>
                                  <p:childTnLst>
                                    <p:animEffect transition="out" filter="fade">
                                      <p:cBhvr>
                                        <p:cTn id="31" dur="500" tmFilter="0, 0; .2, .5; .8, .5; 1, 0"/>
                                        <p:tgtEl>
                                          <p:spTgt spid="15"/>
                                        </p:tgtEl>
                                      </p:cBhvr>
                                    </p:animEffect>
                                    <p:animScale>
                                      <p:cBhvr>
                                        <p:cTn id="32" dur="250" autoRev="1" fill="hold"/>
                                        <p:tgtEl>
                                          <p:spTgt spid="15"/>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26" presetClass="emph" presetSubtype="0" fill="hold" grpId="0" nodeType="clickEffect">
                                  <p:stCondLst>
                                    <p:cond delay="0"/>
                                  </p:stCondLst>
                                  <p:childTnLst>
                                    <p:animEffect transition="out" filter="fade">
                                      <p:cBhvr>
                                        <p:cTn id="36" dur="500" tmFilter="0, 0; .2, .5; .8, .5; 1, 0"/>
                                        <p:tgtEl>
                                          <p:spTgt spid="18"/>
                                        </p:tgtEl>
                                      </p:cBhvr>
                                    </p:animEffect>
                                    <p:animScale>
                                      <p:cBhvr>
                                        <p:cTn id="37" dur="250" autoRev="1" fill="hold"/>
                                        <p:tgtEl>
                                          <p:spTgt spid="18"/>
                                        </p:tgtEl>
                                      </p:cBhvr>
                                      <p:by x="105000" y="105000"/>
                                    </p:animScale>
                                  </p:childTnLst>
                                </p:cTn>
                              </p:par>
                            </p:childTnLst>
                          </p:cTn>
                        </p:par>
                      </p:childTnLst>
                    </p:cTn>
                  </p:par>
                  <p:par>
                    <p:cTn id="38" fill="hold">
                      <p:stCondLst>
                        <p:cond delay="indefinite"/>
                      </p:stCondLst>
                      <p:childTnLst>
                        <p:par>
                          <p:cTn id="39" fill="hold">
                            <p:stCondLst>
                              <p:cond delay="0"/>
                            </p:stCondLst>
                            <p:childTnLst>
                              <p:par>
                                <p:cTn id="40" presetID="26" presetClass="emph" presetSubtype="0" fill="hold" grpId="0" nodeType="clickEffect">
                                  <p:stCondLst>
                                    <p:cond delay="0"/>
                                  </p:stCondLst>
                                  <p:childTnLst>
                                    <p:animEffect transition="out" filter="fade">
                                      <p:cBhvr>
                                        <p:cTn id="41" dur="500" tmFilter="0, 0; .2, .5; .8, .5; 1, 0"/>
                                        <p:tgtEl>
                                          <p:spTgt spid="19"/>
                                        </p:tgtEl>
                                      </p:cBhvr>
                                    </p:animEffect>
                                    <p:animScale>
                                      <p:cBhvr>
                                        <p:cTn id="42" dur="250" autoRev="1" fill="hold"/>
                                        <p:tgtEl>
                                          <p:spTgt spid="19"/>
                                        </p:tgtEl>
                                      </p:cBhvr>
                                      <p:by x="105000" y="105000"/>
                                    </p:animScale>
                                  </p:childTnLst>
                                </p:cTn>
                              </p:par>
                            </p:childTnLst>
                          </p:cTn>
                        </p:par>
                      </p:childTnLst>
                    </p:cTn>
                  </p:par>
                  <p:par>
                    <p:cTn id="43" fill="hold">
                      <p:stCondLst>
                        <p:cond delay="indefinite"/>
                      </p:stCondLst>
                      <p:childTnLst>
                        <p:par>
                          <p:cTn id="44" fill="hold">
                            <p:stCondLst>
                              <p:cond delay="0"/>
                            </p:stCondLst>
                            <p:childTnLst>
                              <p:par>
                                <p:cTn id="45" presetID="26" presetClass="emph" presetSubtype="0" fill="hold" grpId="0" nodeType="clickEffect">
                                  <p:stCondLst>
                                    <p:cond delay="0"/>
                                  </p:stCondLst>
                                  <p:childTnLst>
                                    <p:animEffect transition="out" filter="fade">
                                      <p:cBhvr>
                                        <p:cTn id="46" dur="500" tmFilter="0, 0; .2, .5; .8, .5; 1, 0"/>
                                        <p:tgtEl>
                                          <p:spTgt spid="26"/>
                                        </p:tgtEl>
                                      </p:cBhvr>
                                    </p:animEffect>
                                    <p:animScale>
                                      <p:cBhvr>
                                        <p:cTn id="47" dur="250" autoRev="1" fill="hold"/>
                                        <p:tgtEl>
                                          <p:spTgt spid="26"/>
                                        </p:tgtEl>
                                      </p:cBhvr>
                                      <p:by x="105000" y="105000"/>
                                    </p:animScale>
                                  </p:childTnLst>
                                </p:cTn>
                              </p:par>
                            </p:childTnLst>
                          </p:cTn>
                        </p:par>
                      </p:childTnLst>
                    </p:cTn>
                  </p:par>
                  <p:par>
                    <p:cTn id="48" fill="hold">
                      <p:stCondLst>
                        <p:cond delay="indefinite"/>
                      </p:stCondLst>
                      <p:childTnLst>
                        <p:par>
                          <p:cTn id="49" fill="hold">
                            <p:stCondLst>
                              <p:cond delay="0"/>
                            </p:stCondLst>
                            <p:childTnLst>
                              <p:par>
                                <p:cTn id="50" presetID="26" presetClass="emph" presetSubtype="0" fill="hold" grpId="0" nodeType="clickEffect">
                                  <p:stCondLst>
                                    <p:cond delay="0"/>
                                  </p:stCondLst>
                                  <p:childTnLst>
                                    <p:animEffect transition="out" filter="fade">
                                      <p:cBhvr>
                                        <p:cTn id="51" dur="500" tmFilter="0, 0; .2, .5; .8, .5; 1, 0"/>
                                        <p:tgtEl>
                                          <p:spTgt spid="30"/>
                                        </p:tgtEl>
                                      </p:cBhvr>
                                    </p:animEffect>
                                    <p:animScale>
                                      <p:cBhvr>
                                        <p:cTn id="52" dur="250" autoRev="1" fill="hold"/>
                                        <p:tgtEl>
                                          <p:spTgt spid="30"/>
                                        </p:tgtEl>
                                      </p:cBhvr>
                                      <p:by x="105000" y="105000"/>
                                    </p:animScale>
                                  </p:childTnLst>
                                </p:cTn>
                              </p:par>
                            </p:childTnLst>
                          </p:cTn>
                        </p:par>
                      </p:childTnLst>
                    </p:cTn>
                  </p:par>
                  <p:par>
                    <p:cTn id="53" fill="hold">
                      <p:stCondLst>
                        <p:cond delay="indefinite"/>
                      </p:stCondLst>
                      <p:childTnLst>
                        <p:par>
                          <p:cTn id="54" fill="hold">
                            <p:stCondLst>
                              <p:cond delay="0"/>
                            </p:stCondLst>
                            <p:childTnLst>
                              <p:par>
                                <p:cTn id="55" presetID="26" presetClass="emph" presetSubtype="0" fill="hold" grpId="0" nodeType="clickEffect">
                                  <p:stCondLst>
                                    <p:cond delay="0"/>
                                  </p:stCondLst>
                                  <p:childTnLst>
                                    <p:animEffect transition="out" filter="fade">
                                      <p:cBhvr>
                                        <p:cTn id="56" dur="500" tmFilter="0, 0; .2, .5; .8, .5; 1, 0"/>
                                        <p:tgtEl>
                                          <p:spTgt spid="36"/>
                                        </p:tgtEl>
                                      </p:cBhvr>
                                    </p:animEffect>
                                    <p:animScale>
                                      <p:cBhvr>
                                        <p:cTn id="57" dur="250" autoRev="1" fill="hold"/>
                                        <p:tgtEl>
                                          <p:spTgt spid="36"/>
                                        </p:tgtEl>
                                      </p:cBhvr>
                                      <p:by x="105000" y="105000"/>
                                    </p:animScale>
                                  </p:childTnLst>
                                </p:cTn>
                              </p:par>
                            </p:childTnLst>
                          </p:cTn>
                        </p:par>
                      </p:childTnLst>
                    </p:cTn>
                  </p:par>
                  <p:par>
                    <p:cTn id="58" fill="hold">
                      <p:stCondLst>
                        <p:cond delay="indefinite"/>
                      </p:stCondLst>
                      <p:childTnLst>
                        <p:par>
                          <p:cTn id="59" fill="hold">
                            <p:stCondLst>
                              <p:cond delay="0"/>
                            </p:stCondLst>
                            <p:childTnLst>
                              <p:par>
                                <p:cTn id="60" presetID="26" presetClass="emph" presetSubtype="0" fill="hold" grpId="0" nodeType="clickEffect">
                                  <p:stCondLst>
                                    <p:cond delay="0"/>
                                  </p:stCondLst>
                                  <p:childTnLst>
                                    <p:animEffect transition="out" filter="fade">
                                      <p:cBhvr>
                                        <p:cTn id="61" dur="500" tmFilter="0, 0; .2, .5; .8, .5; 1, 0"/>
                                        <p:tgtEl>
                                          <p:spTgt spid="37"/>
                                        </p:tgtEl>
                                      </p:cBhvr>
                                    </p:animEffect>
                                    <p:animScale>
                                      <p:cBhvr>
                                        <p:cTn id="62" dur="250" autoRev="1" fill="hold"/>
                                        <p:tgtEl>
                                          <p:spTgt spid="3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12" grpId="0"/>
      <p:bldP spid="15" grpId="0"/>
      <p:bldP spid="18" grpId="0"/>
      <p:bldP spid="19" grpId="0"/>
      <p:bldP spid="26" grpId="0"/>
      <p:bldP spid="30" grpId="0"/>
      <p:bldP spid="36" grpId="0"/>
      <p:bldP spid="3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a heart with text and images&#10;&#10;Description automatically generated">
            <a:extLst>
              <a:ext uri="{FF2B5EF4-FFF2-40B4-BE49-F238E27FC236}">
                <a16:creationId xmlns:a16="http://schemas.microsoft.com/office/drawing/2014/main" id="{34B8A92A-33CE-58C1-932E-CB8D245218B7}"/>
              </a:ext>
            </a:extLst>
          </p:cNvPr>
          <p:cNvPicPr>
            <a:picLocks noChangeAspect="1"/>
          </p:cNvPicPr>
          <p:nvPr/>
        </p:nvPicPr>
        <p:blipFill>
          <a:blip r:embed="rId2"/>
          <a:stretch>
            <a:fillRect/>
          </a:stretch>
        </p:blipFill>
        <p:spPr>
          <a:xfrm>
            <a:off x="3356205" y="186392"/>
            <a:ext cx="4939838" cy="6485215"/>
          </a:xfrm>
          <a:prstGeom prst="rect">
            <a:avLst/>
          </a:prstGeom>
        </p:spPr>
      </p:pic>
    </p:spTree>
    <p:extLst>
      <p:ext uri="{BB962C8B-B14F-4D97-AF65-F5344CB8AC3E}">
        <p14:creationId xmlns:p14="http://schemas.microsoft.com/office/powerpoint/2010/main" val="41248738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a:latin typeface="HfW cursive" panose="00000500000000000000" pitchFamily="2" charset="0"/>
              </a:rPr>
              <a:t>Read, Write </a:t>
            </a:r>
            <a:r>
              <a:rPr lang="en-GB" sz="3600" dirty="0" err="1">
                <a:latin typeface="HfW cursive" panose="00000500000000000000" pitchFamily="2" charset="0"/>
              </a:rPr>
              <a:t>Inc</a:t>
            </a:r>
            <a:endParaRPr lang="en-GB" sz="3600" dirty="0">
              <a:latin typeface="HfW cursive" panose="00000500000000000000" pitchFamily="2" charset="0"/>
            </a:endParaRPr>
          </a:p>
        </p:txBody>
      </p:sp>
      <p:sp>
        <p:nvSpPr>
          <p:cNvPr id="4" name="Rectangle 3"/>
          <p:cNvSpPr/>
          <p:nvPr/>
        </p:nvSpPr>
        <p:spPr>
          <a:xfrm>
            <a:off x="810000" y="1299144"/>
            <a:ext cx="2318263" cy="369332"/>
          </a:xfrm>
          <a:prstGeom prst="rect">
            <a:avLst/>
          </a:prstGeom>
        </p:spPr>
        <p:txBody>
          <a:bodyPr wrap="none">
            <a:spAutoFit/>
          </a:bodyPr>
          <a:lstStyle/>
          <a:p>
            <a:r>
              <a:rPr lang="en-GB" dirty="0">
                <a:hlinkClick r:id="rId3"/>
              </a:rPr>
              <a:t>Ruth </a:t>
            </a:r>
            <a:r>
              <a:rPr lang="en-GB" dirty="0" err="1">
                <a:hlinkClick r:id="rId3"/>
              </a:rPr>
              <a:t>Miskin</a:t>
            </a:r>
            <a:r>
              <a:rPr lang="en-GB" dirty="0">
                <a:hlinkClick r:id="rId3"/>
              </a:rPr>
              <a:t> Training</a:t>
            </a:r>
            <a:endParaRPr lang="en-GB" dirty="0"/>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563" b="100000" l="1633" r="98367"/>
                    </a14:imgEffect>
                  </a14:imgLayer>
                </a14:imgProps>
              </a:ext>
            </a:extLst>
          </a:blip>
          <a:stretch>
            <a:fillRect/>
          </a:stretch>
        </p:blipFill>
        <p:spPr>
          <a:xfrm>
            <a:off x="321995" y="2252409"/>
            <a:ext cx="3815218" cy="4023319"/>
          </a:xfrm>
          <a:prstGeom prst="rect">
            <a:avLst/>
          </a:prstGeom>
          <a:solidFill>
            <a:schemeClr val="accent1"/>
          </a:solidFill>
        </p:spPr>
      </p:pic>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backgroundRemoval t="9231" b="87692" l="4651" r="95349"/>
                    </a14:imgEffect>
                  </a14:imgLayer>
                </a14:imgProps>
              </a:ext>
            </a:extLst>
          </a:blip>
          <a:stretch>
            <a:fillRect/>
          </a:stretch>
        </p:blipFill>
        <p:spPr>
          <a:xfrm rot="1227235">
            <a:off x="2326238" y="2040819"/>
            <a:ext cx="1932217" cy="1168317"/>
          </a:xfrm>
          <a:prstGeom prst="rect">
            <a:avLst/>
          </a:prstGeom>
        </p:spPr>
      </p:pic>
      <p:pic>
        <p:nvPicPr>
          <p:cNvPr id="12" name="Picture 11">
            <a:extLst>
              <a:ext uri="{FF2B5EF4-FFF2-40B4-BE49-F238E27FC236}">
                <a16:creationId xmlns:a16="http://schemas.microsoft.com/office/drawing/2014/main" id="{DCD353D4-0F87-F7F8-4687-E12159BC213A}"/>
              </a:ext>
            </a:extLst>
          </p:cNvPr>
          <p:cNvPicPr>
            <a:picLocks noChangeAspect="1"/>
          </p:cNvPicPr>
          <p:nvPr/>
        </p:nvPicPr>
        <p:blipFill>
          <a:blip r:embed="rId8"/>
          <a:stretch>
            <a:fillRect/>
          </a:stretch>
        </p:blipFill>
        <p:spPr>
          <a:xfrm>
            <a:off x="7466029" y="2252409"/>
            <a:ext cx="4314432" cy="3986874"/>
          </a:xfrm>
          <a:prstGeom prst="rect">
            <a:avLst/>
          </a:prstGeom>
        </p:spPr>
      </p:pic>
      <p:sp>
        <p:nvSpPr>
          <p:cNvPr id="13" name="TextBox 12">
            <a:extLst>
              <a:ext uri="{FF2B5EF4-FFF2-40B4-BE49-F238E27FC236}">
                <a16:creationId xmlns:a16="http://schemas.microsoft.com/office/drawing/2014/main" id="{B64D0E7C-5B8F-C5C3-619C-646A1FDD4396}"/>
              </a:ext>
            </a:extLst>
          </p:cNvPr>
          <p:cNvSpPr txBox="1"/>
          <p:nvPr/>
        </p:nvSpPr>
        <p:spPr>
          <a:xfrm>
            <a:off x="4303207" y="2313364"/>
            <a:ext cx="3918982" cy="2308324"/>
          </a:xfrm>
          <a:prstGeom prst="rect">
            <a:avLst/>
          </a:prstGeom>
          <a:noFill/>
        </p:spPr>
        <p:txBody>
          <a:bodyPr wrap="square" rtlCol="0">
            <a:spAutoFit/>
          </a:bodyPr>
          <a:lstStyle/>
          <a:p>
            <a:pPr marL="342900" indent="-342900">
              <a:buAutoNum type="arabicPeriod"/>
            </a:pPr>
            <a:r>
              <a:rPr lang="en-GB" dirty="0">
                <a:latin typeface="HfW precursive" panose="00000500000000000000" pitchFamily="2" charset="0"/>
              </a:rPr>
              <a:t>Phonics Book </a:t>
            </a:r>
          </a:p>
          <a:p>
            <a:r>
              <a:rPr lang="en-GB" dirty="0">
                <a:latin typeface="HfW precursive" panose="00000500000000000000" pitchFamily="2" charset="0"/>
              </a:rPr>
              <a:t>(colour currently on)</a:t>
            </a:r>
          </a:p>
          <a:p>
            <a:endParaRPr lang="en-GB" dirty="0">
              <a:latin typeface="HfW precursive" panose="00000500000000000000" pitchFamily="2" charset="0"/>
            </a:endParaRPr>
          </a:p>
          <a:p>
            <a:r>
              <a:rPr lang="en-GB" dirty="0">
                <a:latin typeface="HfW precursive" panose="00000500000000000000" pitchFamily="2" charset="0"/>
              </a:rPr>
              <a:t>2. Recap Book </a:t>
            </a:r>
          </a:p>
          <a:p>
            <a:r>
              <a:rPr lang="en-GB" dirty="0">
                <a:latin typeface="HfW precursive" panose="00000500000000000000" pitchFamily="2" charset="0"/>
              </a:rPr>
              <a:t>(previous colour on)</a:t>
            </a:r>
          </a:p>
          <a:p>
            <a:endParaRPr lang="en-GB" dirty="0">
              <a:latin typeface="HfW precursive" panose="00000500000000000000" pitchFamily="2" charset="0"/>
            </a:endParaRPr>
          </a:p>
          <a:p>
            <a:r>
              <a:rPr lang="en-GB" dirty="0">
                <a:latin typeface="HfW precursive" panose="00000500000000000000" pitchFamily="2" charset="0"/>
              </a:rPr>
              <a:t>3. Reading for pleasure </a:t>
            </a:r>
          </a:p>
          <a:p>
            <a:r>
              <a:rPr lang="en-GB" dirty="0">
                <a:latin typeface="HfW precursive" panose="00000500000000000000" pitchFamily="2" charset="0"/>
              </a:rPr>
              <a:t>book</a:t>
            </a:r>
          </a:p>
        </p:txBody>
      </p:sp>
    </p:spTree>
    <p:extLst>
      <p:ext uri="{BB962C8B-B14F-4D97-AF65-F5344CB8AC3E}">
        <p14:creationId xmlns:p14="http://schemas.microsoft.com/office/powerpoint/2010/main" val="3781124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8586" y="1251837"/>
            <a:ext cx="10571998" cy="970450"/>
          </a:xfrm>
        </p:spPr>
        <p:txBody>
          <a:bodyPr/>
          <a:lstStyle/>
          <a:p>
            <a:pPr algn="ctr"/>
            <a:r>
              <a:rPr lang="en-GB" dirty="0">
                <a:latin typeface="HfW cursive" panose="00000500000000000000" pitchFamily="2" charset="0"/>
              </a:rPr>
              <a:t>Rainbow Reading Challenge</a:t>
            </a:r>
            <a:br>
              <a:rPr lang="en-GB" dirty="0">
                <a:latin typeface="HfW cursive" panose="00000500000000000000" pitchFamily="2" charset="0"/>
              </a:rPr>
            </a:br>
            <a:r>
              <a:rPr lang="en-GB" sz="3200" dirty="0">
                <a:latin typeface="HfW cursive" panose="00000500000000000000" pitchFamily="2" charset="0"/>
              </a:rPr>
              <a:t>Your child needs to be reading EVERYDAY!</a:t>
            </a:r>
            <a:br>
              <a:rPr lang="en-GB" sz="3200" dirty="0">
                <a:latin typeface="HfW cursive" panose="00000500000000000000" pitchFamily="2" charset="0"/>
              </a:rPr>
            </a:br>
            <a:endParaRPr lang="en-GB" dirty="0">
              <a:latin typeface="HfW cursive" panose="00000500000000000000" pitchFamily="2" charset="0"/>
            </a:endParaRPr>
          </a:p>
        </p:txBody>
      </p:sp>
      <p:sp>
        <p:nvSpPr>
          <p:cNvPr id="3" name="Content Placeholder 2"/>
          <p:cNvSpPr>
            <a:spLocks noGrp="1"/>
          </p:cNvSpPr>
          <p:nvPr>
            <p:ph sz="half" idx="1"/>
          </p:nvPr>
        </p:nvSpPr>
        <p:spPr>
          <a:xfrm>
            <a:off x="618687" y="2412787"/>
            <a:ext cx="5185873" cy="3638763"/>
          </a:xfrm>
        </p:spPr>
        <p:txBody>
          <a:bodyPr>
            <a:normAutofit fontScale="55000" lnSpcReduction="20000"/>
          </a:bodyPr>
          <a:lstStyle/>
          <a:p>
            <a:pPr marL="0" indent="0">
              <a:buNone/>
            </a:pPr>
            <a:endParaRPr lang="en-GB" dirty="0"/>
          </a:p>
          <a:p>
            <a:pPr marL="0" indent="0">
              <a:buNone/>
            </a:pPr>
            <a:r>
              <a:rPr lang="en-GB" sz="2600" dirty="0">
                <a:latin typeface="HfW cursive" panose="00000500000000000000" pitchFamily="2" charset="0"/>
              </a:rPr>
              <a:t>Rainbow Coloured Challenge Cards will be sent home with your child alongside a reading book each week.</a:t>
            </a:r>
          </a:p>
          <a:p>
            <a:pPr marL="0" indent="0">
              <a:buNone/>
            </a:pPr>
            <a:endParaRPr lang="en-GB" sz="2600" dirty="0">
              <a:latin typeface="HfW cursive" panose="00000500000000000000" pitchFamily="2" charset="0"/>
            </a:endParaRPr>
          </a:p>
          <a:p>
            <a:pPr marL="0" indent="0">
              <a:buNone/>
            </a:pPr>
            <a:r>
              <a:rPr lang="en-GB" sz="2600" dirty="0">
                <a:latin typeface="HfW cursive" panose="00000500000000000000" pitchFamily="2" charset="0"/>
              </a:rPr>
              <a:t>Rainbow reading cards need to be signed by an adult AT LEAST 3 times in a week.</a:t>
            </a:r>
          </a:p>
          <a:p>
            <a:pPr marL="0" indent="0">
              <a:buNone/>
            </a:pPr>
            <a:endParaRPr lang="en-GB" sz="2600" dirty="0">
              <a:latin typeface="HfW cursive" panose="00000500000000000000" pitchFamily="2" charset="0"/>
            </a:endParaRPr>
          </a:p>
          <a:p>
            <a:pPr marL="0" indent="0">
              <a:buNone/>
            </a:pPr>
            <a:r>
              <a:rPr lang="en-GB" sz="2600" dirty="0">
                <a:latin typeface="HfW cursive" panose="00000500000000000000" pitchFamily="2" charset="0"/>
              </a:rPr>
              <a:t>Prizes will be given for completion of different cards.</a:t>
            </a:r>
          </a:p>
          <a:p>
            <a:pPr marL="0" indent="0">
              <a:buNone/>
            </a:pPr>
            <a:endParaRPr lang="en-GB" sz="2600" dirty="0">
              <a:latin typeface="HfW cursive" panose="00000500000000000000" pitchFamily="2" charset="0"/>
            </a:endParaRPr>
          </a:p>
          <a:p>
            <a:pPr marL="0" indent="0">
              <a:buNone/>
            </a:pPr>
            <a:r>
              <a:rPr lang="en-GB" sz="2600" dirty="0">
                <a:latin typeface="HfW cursive" panose="00000500000000000000" pitchFamily="2" charset="0"/>
              </a:rPr>
              <a:t>Children MUST bring their book bags with their reading book and reading card every day as they could be chosen to read with an adult at school at any time!</a:t>
            </a:r>
            <a:endParaRPr lang="en-GB" dirty="0"/>
          </a:p>
        </p:txBody>
      </p:sp>
      <p:pic>
        <p:nvPicPr>
          <p:cNvPr id="6" name="Content Placeholder 5"/>
          <p:cNvPicPr>
            <a:picLocks noGrp="1" noChangeAspect="1"/>
          </p:cNvPicPr>
          <p:nvPr>
            <p:ph sz="half" idx="2"/>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6188075" y="2310342"/>
            <a:ext cx="5194300" cy="3462866"/>
          </a:xfrm>
          <a:prstGeom prst="rect">
            <a:avLst/>
          </a:prstGeom>
          <a:ln>
            <a:noFill/>
          </a:ln>
          <a:effectLst>
            <a:softEdge rad="112500"/>
          </a:effectLst>
        </p:spPr>
      </p:pic>
      <p:pic>
        <p:nvPicPr>
          <p:cNvPr id="4" name="Content Placeholder 4" descr="A group of colorful circles&#10;&#10;Description automatically generated">
            <a:extLst>
              <a:ext uri="{FF2B5EF4-FFF2-40B4-BE49-F238E27FC236}">
                <a16:creationId xmlns:a16="http://schemas.microsoft.com/office/drawing/2014/main" id="{DAB51804-2D14-8DD6-6980-524B2590AA19}"/>
              </a:ext>
            </a:extLst>
          </p:cNvPr>
          <p:cNvPicPr>
            <a:picLocks noChangeAspect="1"/>
          </p:cNvPicPr>
          <p:nvPr/>
        </p:nvPicPr>
        <p:blipFill>
          <a:blip r:embed="rId5"/>
          <a:stretch>
            <a:fillRect/>
          </a:stretch>
        </p:blipFill>
        <p:spPr>
          <a:xfrm>
            <a:off x="5804560" y="5750434"/>
            <a:ext cx="6148946" cy="983232"/>
          </a:xfrm>
          <a:prstGeom prst="rect">
            <a:avLst/>
          </a:prstGeom>
          <a:effectLst>
            <a:outerShdw blurRad="50800" dir="14400000">
              <a:srgbClr val="000000">
                <a:alpha val="40000"/>
              </a:srgbClr>
            </a:outerShdw>
          </a:effectLst>
        </p:spPr>
      </p:pic>
    </p:spTree>
    <p:extLst>
      <p:ext uri="{BB962C8B-B14F-4D97-AF65-F5344CB8AC3E}">
        <p14:creationId xmlns:p14="http://schemas.microsoft.com/office/powerpoint/2010/main" val="385459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712" y="801518"/>
            <a:ext cx="10571998" cy="970450"/>
          </a:xfrm>
        </p:spPr>
        <p:txBody>
          <a:bodyPr/>
          <a:lstStyle/>
          <a:p>
            <a:br>
              <a:rPr lang="en-GB" dirty="0"/>
            </a:br>
            <a:r>
              <a:rPr lang="en-GB" dirty="0">
                <a:latin typeface="HfW cursive" panose="00000500000000000000" pitchFamily="2" charset="0"/>
              </a:rPr>
              <a:t>KS1 Teachers</a:t>
            </a:r>
          </a:p>
        </p:txBody>
      </p:sp>
      <p:sp>
        <p:nvSpPr>
          <p:cNvPr id="3" name="Content Placeholder 2"/>
          <p:cNvSpPr>
            <a:spLocks noGrp="1"/>
          </p:cNvSpPr>
          <p:nvPr>
            <p:ph idx="1"/>
          </p:nvPr>
        </p:nvSpPr>
        <p:spPr>
          <a:xfrm>
            <a:off x="293694" y="2246671"/>
            <a:ext cx="5467788" cy="3636511"/>
          </a:xfrm>
        </p:spPr>
        <p:txBody>
          <a:bodyPr>
            <a:normAutofit/>
          </a:bodyPr>
          <a:lstStyle/>
          <a:p>
            <a:pPr marL="0" indent="0">
              <a:buNone/>
            </a:pPr>
            <a:r>
              <a:rPr lang="en-GB" b="1" u="sng" dirty="0" err="1">
                <a:latin typeface="HfW cursive" panose="00000500000000000000" pitchFamily="2" charset="0"/>
              </a:rPr>
              <a:t>Kersall</a:t>
            </a:r>
            <a:r>
              <a:rPr lang="en-GB" b="1" u="sng" dirty="0">
                <a:latin typeface="HfW cursive" panose="00000500000000000000" pitchFamily="2" charset="0"/>
              </a:rPr>
              <a:t> Drive Campus</a:t>
            </a:r>
          </a:p>
          <a:p>
            <a:pPr marL="0" indent="0">
              <a:buNone/>
            </a:pPr>
            <a:endParaRPr lang="en-GB" dirty="0">
              <a:latin typeface="HfW cursive" panose="00000500000000000000" pitchFamily="2" charset="0"/>
            </a:endParaRPr>
          </a:p>
          <a:p>
            <a:pPr marL="0" indent="0">
              <a:buNone/>
            </a:pPr>
            <a:r>
              <a:rPr lang="en-GB" dirty="0">
                <a:latin typeface="HfW cursive" panose="00000500000000000000" pitchFamily="2" charset="0"/>
              </a:rPr>
              <a:t>Mrs Charlie Precious (Rabbits)- KS1 Leader</a:t>
            </a:r>
          </a:p>
          <a:p>
            <a:pPr marL="0" indent="0">
              <a:buNone/>
            </a:pPr>
            <a:r>
              <a:rPr lang="en-GB" dirty="0">
                <a:latin typeface="HfW cursive" panose="00000500000000000000" pitchFamily="2" charset="0"/>
              </a:rPr>
              <a:t>Mrs Georgi Wiser (Rabbits)  </a:t>
            </a:r>
          </a:p>
          <a:p>
            <a:pPr marL="0" indent="0">
              <a:buNone/>
            </a:pPr>
            <a:r>
              <a:rPr lang="en-GB" dirty="0">
                <a:latin typeface="HfW cursive" panose="00000500000000000000" pitchFamily="2" charset="0"/>
              </a:rPr>
              <a:t>Mrs Lucy Fisher (Hedgehogs)</a:t>
            </a:r>
          </a:p>
          <a:p>
            <a:pPr marL="0" indent="0">
              <a:buNone/>
            </a:pPr>
            <a:r>
              <a:rPr lang="en-GB" dirty="0">
                <a:latin typeface="HfW cursive" panose="00000500000000000000" pitchFamily="2" charset="0"/>
              </a:rPr>
              <a:t>Miss Molly Wilkins (Owls)</a:t>
            </a:r>
          </a:p>
          <a:p>
            <a:pPr marL="0" indent="0">
              <a:buNone/>
            </a:pPr>
            <a:r>
              <a:rPr lang="en-GB" dirty="0">
                <a:latin typeface="HfW cursive" panose="00000500000000000000" pitchFamily="2" charset="0"/>
              </a:rPr>
              <a:t>Mrs Suzanne Comber (Squirrels)</a:t>
            </a:r>
          </a:p>
          <a:p>
            <a:pPr marL="0" indent="0">
              <a:buNone/>
            </a:pPr>
            <a:r>
              <a:rPr lang="en-GB" dirty="0">
                <a:latin typeface="HfW cursive" panose="00000500000000000000" pitchFamily="2" charset="0"/>
              </a:rPr>
              <a:t>Mrs Kieran </a:t>
            </a:r>
            <a:r>
              <a:rPr lang="en-GB" dirty="0" err="1">
                <a:latin typeface="HfW cursive" panose="00000500000000000000" pitchFamily="2" charset="0"/>
              </a:rPr>
              <a:t>Lalli</a:t>
            </a:r>
            <a:r>
              <a:rPr lang="en-GB" dirty="0">
                <a:latin typeface="HfW cursive" panose="00000500000000000000" pitchFamily="2" charset="0"/>
              </a:rPr>
              <a:t> (KS1 Academic Mentor)</a:t>
            </a:r>
          </a:p>
          <a:p>
            <a:pPr marL="0" indent="0">
              <a:buNone/>
            </a:pPr>
            <a:endParaRPr lang="en-GB" dirty="0"/>
          </a:p>
        </p:txBody>
      </p:sp>
      <p:sp>
        <p:nvSpPr>
          <p:cNvPr id="4" name="Content Placeholder 2"/>
          <p:cNvSpPr txBox="1">
            <a:spLocks/>
          </p:cNvSpPr>
          <p:nvPr/>
        </p:nvSpPr>
        <p:spPr>
          <a:xfrm>
            <a:off x="5761482" y="1770000"/>
            <a:ext cx="7318248" cy="3636511"/>
          </a:xfrm>
          <a:prstGeom prst="rect">
            <a:avLst/>
          </a:prstGeom>
          <a:effectLst>
            <a:outerShdw blurRad="50800" dir="14400000">
              <a:srgbClr val="000000">
                <a:alpha val="40000"/>
              </a:srgbClr>
            </a:outerShdw>
          </a:effectLst>
        </p:spPr>
        <p:txBody>
          <a:bodyPr vert="horz" lIns="91440" tIns="45720" rIns="91440" bIns="45720" rtlCol="0" anchor="ctr">
            <a:no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buFont typeface="Wingdings 2" charset="2"/>
              <a:buNone/>
            </a:pPr>
            <a:r>
              <a:rPr lang="en-GB" b="1" u="sng" dirty="0">
                <a:latin typeface="HfW cursive" panose="00000500000000000000" pitchFamily="2" charset="0"/>
              </a:rPr>
              <a:t>Scotland Road Campus</a:t>
            </a:r>
          </a:p>
          <a:p>
            <a:pPr marL="0" indent="0">
              <a:buFont typeface="Wingdings 2" charset="2"/>
              <a:buNone/>
            </a:pPr>
            <a:endParaRPr lang="en-GB" b="1" dirty="0">
              <a:latin typeface="HfW cursive" panose="00000500000000000000" pitchFamily="2" charset="0"/>
            </a:endParaRPr>
          </a:p>
          <a:p>
            <a:pPr marL="0" indent="0">
              <a:buFont typeface="Wingdings 2" charset="2"/>
              <a:buNone/>
            </a:pPr>
            <a:r>
              <a:rPr lang="en-GB" dirty="0">
                <a:latin typeface="HfW cursive" panose="00000500000000000000" pitchFamily="2" charset="0"/>
              </a:rPr>
              <a:t>Mrs Patricia Downer (Badgers)</a:t>
            </a:r>
          </a:p>
          <a:p>
            <a:pPr marL="0" indent="0">
              <a:buFont typeface="Wingdings 2" charset="2"/>
              <a:buNone/>
            </a:pPr>
            <a:r>
              <a:rPr lang="en-GB" dirty="0">
                <a:latin typeface="HfW cursive" panose="00000500000000000000" pitchFamily="2" charset="0"/>
              </a:rPr>
              <a:t>Miss Hannah Cousins (Foxes)</a:t>
            </a:r>
          </a:p>
          <a:p>
            <a:pPr marL="0" indent="0">
              <a:buFont typeface="Wingdings 2" charset="2"/>
              <a:buNone/>
            </a:pPr>
            <a:r>
              <a:rPr lang="en-GB" dirty="0">
                <a:latin typeface="HfW cursive" panose="00000500000000000000" pitchFamily="2" charset="0"/>
              </a:rPr>
              <a:t>Miss Tayla Mundy-Gill (Hares)</a:t>
            </a:r>
          </a:p>
          <a:p>
            <a:pPr marL="0" indent="0">
              <a:buFont typeface="Wingdings 2" charset="2"/>
              <a:buNone/>
            </a:pPr>
            <a:r>
              <a:rPr lang="en-GB" dirty="0">
                <a:latin typeface="HfW cursive" panose="00000500000000000000" pitchFamily="2" charset="0"/>
              </a:rPr>
              <a:t>Miss Charlotte Martell (KS1 Academic Mentor)</a:t>
            </a:r>
          </a:p>
        </p:txBody>
      </p:sp>
    </p:spTree>
    <p:extLst>
      <p:ext uri="{BB962C8B-B14F-4D97-AF65-F5344CB8AC3E}">
        <p14:creationId xmlns:p14="http://schemas.microsoft.com/office/powerpoint/2010/main" val="3353053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additive="base">
                                        <p:cTn id="2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 calcmode="lin" valueType="num">
                                      <p:cBhvr additive="base">
                                        <p:cTn id="3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 calcmode="lin" valueType="num">
                                      <p:cBhvr additive="base">
                                        <p:cTn id="36"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 calcmode="lin" valueType="num">
                                      <p:cBhvr additive="base">
                                        <p:cTn id="42"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3">
                                            <p:txEl>
                                              <p:pRg st="7" end="7"/>
                                            </p:txEl>
                                          </p:spTgt>
                                        </p:tgtEl>
                                        <p:attrNameLst>
                                          <p:attrName>style.visibility</p:attrName>
                                        </p:attrNameLst>
                                      </p:cBhvr>
                                      <p:to>
                                        <p:strVal val="visible"/>
                                      </p:to>
                                    </p:set>
                                    <p:anim calcmode="lin" valueType="num">
                                      <p:cBhvr additive="base">
                                        <p:cTn id="48"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4"/>
                                        </p:tgtEl>
                                        <p:attrNameLst>
                                          <p:attrName>style.visibility</p:attrName>
                                        </p:attrNameLst>
                                      </p:cBhvr>
                                      <p:to>
                                        <p:strVal val="visible"/>
                                      </p:to>
                                    </p:set>
                                    <p:anim calcmode="lin" valueType="num">
                                      <p:cBhvr additive="base">
                                        <p:cTn id="54" dur="500" fill="hold"/>
                                        <p:tgtEl>
                                          <p:spTgt spid="4"/>
                                        </p:tgtEl>
                                        <p:attrNameLst>
                                          <p:attrName>ppt_x</p:attrName>
                                        </p:attrNameLst>
                                      </p:cBhvr>
                                      <p:tavLst>
                                        <p:tav tm="0">
                                          <p:val>
                                            <p:strVal val="#ppt_x"/>
                                          </p:val>
                                        </p:tav>
                                        <p:tav tm="100000">
                                          <p:val>
                                            <p:strVal val="#ppt_x"/>
                                          </p:val>
                                        </p:tav>
                                      </p:tavLst>
                                    </p:anim>
                                    <p:anim calcmode="lin" valueType="num">
                                      <p:cBhvr additive="base">
                                        <p:cTn id="5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000" y="394025"/>
            <a:ext cx="10571998" cy="970450"/>
          </a:xfrm>
        </p:spPr>
        <p:txBody>
          <a:bodyPr/>
          <a:lstStyle/>
          <a:p>
            <a:r>
              <a:rPr lang="en-GB" dirty="0">
                <a:latin typeface="HfW cursive" panose="00000500000000000000" pitchFamily="2" charset="0"/>
              </a:rPr>
              <a:t>Homework</a:t>
            </a:r>
          </a:p>
        </p:txBody>
      </p:sp>
      <p:sp>
        <p:nvSpPr>
          <p:cNvPr id="3" name="Content Placeholder 2"/>
          <p:cNvSpPr>
            <a:spLocks noGrp="1"/>
          </p:cNvSpPr>
          <p:nvPr>
            <p:ph sz="half" idx="1"/>
          </p:nvPr>
        </p:nvSpPr>
        <p:spPr>
          <a:xfrm>
            <a:off x="557399" y="3308494"/>
            <a:ext cx="11077200" cy="3638763"/>
          </a:xfrm>
        </p:spPr>
        <p:txBody>
          <a:bodyPr>
            <a:normAutofit/>
          </a:bodyPr>
          <a:lstStyle/>
          <a:p>
            <a:pPr marL="0" indent="0" algn="ctr">
              <a:buNone/>
            </a:pPr>
            <a:r>
              <a:rPr lang="en-GB" sz="1600" dirty="0">
                <a:latin typeface="HfW cursive" panose="00000500000000000000" pitchFamily="2" charset="0"/>
              </a:rPr>
              <a:t>Each child will each receive a homework book that must be kept in their book bags and bought to school every Friday.</a:t>
            </a:r>
          </a:p>
          <a:p>
            <a:pPr marL="0" indent="0">
              <a:buNone/>
            </a:pPr>
            <a:endParaRPr lang="en-GB" sz="1600" dirty="0">
              <a:latin typeface="HfW cursive" panose="00000500000000000000" pitchFamily="2" charset="0"/>
            </a:endParaRPr>
          </a:p>
          <a:p>
            <a:pPr marL="0" indent="0" algn="ctr">
              <a:buNone/>
            </a:pPr>
            <a:r>
              <a:rPr lang="en-GB" sz="1600" dirty="0">
                <a:latin typeface="HfW cursive" panose="00000500000000000000" pitchFamily="2" charset="0"/>
              </a:rPr>
              <a:t>At the beginning of every half term a ‘Topic Overview’ will be shared in children’s homework books. It will share details of the different things we will be doing throughout our topic such as key texts, outdoor learning and enrichment so you can support and discuss learning with your child at home. They will also receive a ‘Creative Homework’ sheet which will contain a range of activities related to our topic for the children to have a go at each week.</a:t>
            </a:r>
          </a:p>
          <a:p>
            <a:pPr marL="0" indent="0">
              <a:buNone/>
            </a:pPr>
            <a:endParaRPr lang="en-GB" sz="3200" dirty="0">
              <a:latin typeface="HfW cursive" panose="00000500000000000000" pitchFamily="2" charset="0"/>
            </a:endParaRPr>
          </a:p>
          <a:p>
            <a:pPr marL="0" indent="0">
              <a:buNone/>
            </a:pPr>
            <a:endParaRPr lang="en-GB" dirty="0">
              <a:latin typeface="HfW cursive" panose="00000500000000000000" pitchFamily="2" charset="0"/>
            </a:endParaRPr>
          </a:p>
          <a:p>
            <a:pPr marL="0" indent="0">
              <a:buNone/>
            </a:pPr>
            <a:endParaRPr lang="en-GB" dirty="0">
              <a:latin typeface="HfW cursive" panose="00000500000000000000" pitchFamily="2" charset="0"/>
            </a:endParaRPr>
          </a:p>
          <a:p>
            <a:pPr marL="0" indent="0">
              <a:buNone/>
            </a:pPr>
            <a:endParaRPr lang="en-GB" dirty="0"/>
          </a:p>
        </p:txBody>
      </p:sp>
    </p:spTree>
    <p:extLst>
      <p:ext uri="{BB962C8B-B14F-4D97-AF65-F5344CB8AC3E}">
        <p14:creationId xmlns:p14="http://schemas.microsoft.com/office/powerpoint/2010/main" val="1716245372"/>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14">
            <a:extLst>
              <a:ext uri="{FF2B5EF4-FFF2-40B4-BE49-F238E27FC236}">
                <a16:creationId xmlns:a16="http://schemas.microsoft.com/office/drawing/2014/main" id="{A7213C36-E321-4BEB-935E-413DBD163722}"/>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t="2293" b="2293"/>
          <a:stretch/>
        </p:blipFill>
        <p:spPr bwMode="auto">
          <a:xfrm>
            <a:off x="-16638" y="0"/>
            <a:ext cx="1222527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758596" y="1676804"/>
            <a:ext cx="2555835" cy="369332"/>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GB" b="1" dirty="0">
                <a:solidFill>
                  <a:schemeClr val="tx1"/>
                </a:solidFill>
                <a:latin typeface="Berlin Sans FB" panose="020E0602020502020306" pitchFamily="34" charset="0"/>
              </a:rPr>
              <a:t>The Aim</a:t>
            </a:r>
          </a:p>
        </p:txBody>
      </p:sp>
      <p:sp>
        <p:nvSpPr>
          <p:cNvPr id="4" name="TextBox 3"/>
          <p:cNvSpPr txBox="1"/>
          <p:nvPr/>
        </p:nvSpPr>
        <p:spPr>
          <a:xfrm>
            <a:off x="3348412" y="2157994"/>
            <a:ext cx="5508621" cy="923330"/>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rtlCol="0" anchor="t">
            <a:spAutoFit/>
          </a:bodyPr>
          <a:lstStyle/>
          <a:p>
            <a:pPr algn="ctr"/>
            <a:r>
              <a:rPr lang="en-GB" i="1" dirty="0">
                <a:solidFill>
                  <a:schemeClr val="tx1"/>
                </a:solidFill>
                <a:latin typeface="Berlin Sans FB"/>
              </a:rPr>
              <a:t>This half term we are learning  all about the different types of transport and how it helps us get around. In particular we will be focussing on flight travel.</a:t>
            </a:r>
          </a:p>
        </p:txBody>
      </p:sp>
      <p:sp>
        <p:nvSpPr>
          <p:cNvPr id="5" name="TextBox 4"/>
          <p:cNvSpPr txBox="1"/>
          <p:nvPr/>
        </p:nvSpPr>
        <p:spPr>
          <a:xfrm>
            <a:off x="224625" y="210864"/>
            <a:ext cx="2872692" cy="366192"/>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rtlCol="0" anchor="t">
            <a:spAutoFit/>
          </a:bodyPr>
          <a:lstStyle/>
          <a:p>
            <a:pPr algn="ctr"/>
            <a:r>
              <a:rPr lang="en-GB" b="1" dirty="0">
                <a:solidFill>
                  <a:schemeClr val="tx1"/>
                </a:solidFill>
                <a:latin typeface="Berlin Sans FB"/>
              </a:rPr>
              <a:t>The Hook</a:t>
            </a:r>
          </a:p>
        </p:txBody>
      </p:sp>
      <p:sp>
        <p:nvSpPr>
          <p:cNvPr id="6" name="TextBox 5"/>
          <p:cNvSpPr txBox="1"/>
          <p:nvPr/>
        </p:nvSpPr>
        <p:spPr>
          <a:xfrm>
            <a:off x="224622" y="2749770"/>
            <a:ext cx="2875911" cy="646331"/>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rtlCol="0" anchor="t">
            <a:spAutoFit/>
          </a:bodyPr>
          <a:lstStyle/>
          <a:p>
            <a:pPr algn="ctr"/>
            <a:r>
              <a:rPr lang="en-GB" b="1" dirty="0">
                <a:solidFill>
                  <a:schemeClr val="tx1"/>
                </a:solidFill>
                <a:latin typeface="Berlin Sans FB"/>
              </a:rPr>
              <a:t>Learning Outside the Classroom</a:t>
            </a:r>
          </a:p>
        </p:txBody>
      </p:sp>
      <p:sp>
        <p:nvSpPr>
          <p:cNvPr id="7" name="TextBox 6"/>
          <p:cNvSpPr txBox="1"/>
          <p:nvPr/>
        </p:nvSpPr>
        <p:spPr>
          <a:xfrm>
            <a:off x="9089013" y="126230"/>
            <a:ext cx="2875911" cy="369332"/>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rtlCol="0" anchor="t">
            <a:spAutoFit/>
          </a:bodyPr>
          <a:lstStyle/>
          <a:p>
            <a:pPr algn="ctr"/>
            <a:r>
              <a:rPr lang="en-GB" b="1" dirty="0">
                <a:solidFill>
                  <a:schemeClr val="tx1"/>
                </a:solidFill>
                <a:latin typeface="Berlin Sans FB"/>
              </a:rPr>
              <a:t>Enrichment</a:t>
            </a:r>
          </a:p>
        </p:txBody>
      </p:sp>
      <p:sp>
        <p:nvSpPr>
          <p:cNvPr id="8" name="TextBox 7"/>
          <p:cNvSpPr txBox="1"/>
          <p:nvPr/>
        </p:nvSpPr>
        <p:spPr>
          <a:xfrm>
            <a:off x="4779298" y="3430404"/>
            <a:ext cx="2535133" cy="369332"/>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rtlCol="0" anchor="t">
            <a:spAutoFit/>
          </a:bodyPr>
          <a:lstStyle/>
          <a:p>
            <a:pPr algn="ctr"/>
            <a:r>
              <a:rPr lang="en-GB" b="1" dirty="0">
                <a:solidFill>
                  <a:schemeClr val="tx1"/>
                </a:solidFill>
                <a:latin typeface="Berlin Sans FB"/>
              </a:rPr>
              <a:t>Our Key Texts</a:t>
            </a:r>
          </a:p>
        </p:txBody>
      </p:sp>
      <p:sp>
        <p:nvSpPr>
          <p:cNvPr id="9" name="TextBox 8"/>
          <p:cNvSpPr txBox="1"/>
          <p:nvPr/>
        </p:nvSpPr>
        <p:spPr>
          <a:xfrm>
            <a:off x="220273" y="5044884"/>
            <a:ext cx="2883112" cy="369332"/>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rtlCol="0" anchor="t">
            <a:spAutoFit/>
          </a:bodyPr>
          <a:lstStyle/>
          <a:p>
            <a:pPr algn="ctr"/>
            <a:r>
              <a:rPr lang="en-GB" b="1" dirty="0">
                <a:solidFill>
                  <a:schemeClr val="tx1"/>
                </a:solidFill>
                <a:latin typeface="Berlin Sans FB"/>
              </a:rPr>
              <a:t>Parental Engagement</a:t>
            </a:r>
          </a:p>
        </p:txBody>
      </p:sp>
      <p:sp>
        <p:nvSpPr>
          <p:cNvPr id="10" name="TextBox 9"/>
          <p:cNvSpPr txBox="1"/>
          <p:nvPr/>
        </p:nvSpPr>
        <p:spPr>
          <a:xfrm>
            <a:off x="9089012" y="2665204"/>
            <a:ext cx="2875911" cy="369332"/>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rtlCol="0" anchor="t">
            <a:spAutoFit/>
          </a:bodyPr>
          <a:lstStyle/>
          <a:p>
            <a:pPr algn="ctr"/>
            <a:r>
              <a:rPr lang="en-GB" b="1" dirty="0">
                <a:solidFill>
                  <a:schemeClr val="tx1"/>
                </a:solidFill>
                <a:latin typeface="Berlin Sans FB"/>
              </a:rPr>
              <a:t>Pupil Voice</a:t>
            </a:r>
          </a:p>
        </p:txBody>
      </p:sp>
      <p:sp>
        <p:nvSpPr>
          <p:cNvPr id="11" name="TextBox 10"/>
          <p:cNvSpPr txBox="1"/>
          <p:nvPr/>
        </p:nvSpPr>
        <p:spPr>
          <a:xfrm>
            <a:off x="9124454" y="4949946"/>
            <a:ext cx="2875911" cy="369332"/>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rtlCol="0" anchor="t">
            <a:spAutoFit/>
          </a:bodyPr>
          <a:lstStyle/>
          <a:p>
            <a:pPr algn="ctr"/>
            <a:r>
              <a:rPr lang="en-GB" b="1" dirty="0">
                <a:solidFill>
                  <a:schemeClr val="tx1"/>
                </a:solidFill>
                <a:latin typeface="Berlin Sans FB"/>
              </a:rPr>
              <a:t>SMSC/British Values</a:t>
            </a:r>
          </a:p>
        </p:txBody>
      </p:sp>
      <p:sp>
        <p:nvSpPr>
          <p:cNvPr id="12" name="TextBox 11"/>
          <p:cNvSpPr txBox="1"/>
          <p:nvPr/>
        </p:nvSpPr>
        <p:spPr>
          <a:xfrm>
            <a:off x="3756193" y="3918246"/>
            <a:ext cx="1431186" cy="1323439"/>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rtlCol="0" anchor="t">
            <a:spAutoFit/>
          </a:bodyPr>
          <a:lstStyle/>
          <a:p>
            <a:pPr algn="ctr"/>
            <a:r>
              <a:rPr lang="en-GB" sz="1600" i="1" dirty="0">
                <a:solidFill>
                  <a:schemeClr val="tx1"/>
                </a:solidFill>
                <a:latin typeface="Berlin Sans FB"/>
              </a:rPr>
              <a:t>The Big Book of Transport</a:t>
            </a:r>
            <a:endParaRPr lang="en-GB" sz="1600" i="1" dirty="0">
              <a:solidFill>
                <a:schemeClr val="tx1"/>
              </a:solidFill>
              <a:latin typeface="Berlin Sans FB" panose="020E0602020502020306" pitchFamily="34" charset="0"/>
            </a:endParaRPr>
          </a:p>
          <a:p>
            <a:pPr algn="ctr"/>
            <a:r>
              <a:rPr lang="en-GB" sz="1600" i="1" dirty="0">
                <a:solidFill>
                  <a:schemeClr val="tx1"/>
                </a:solidFill>
                <a:latin typeface="Berlin Sans FB" panose="020E0602020502020306" pitchFamily="34" charset="0"/>
              </a:rPr>
              <a:t>By</a:t>
            </a:r>
          </a:p>
          <a:p>
            <a:pPr algn="ctr"/>
            <a:r>
              <a:rPr lang="en-GB" sz="1600" i="1" dirty="0">
                <a:solidFill>
                  <a:schemeClr val="tx1"/>
                </a:solidFill>
                <a:latin typeface="Berlin Sans FB"/>
              </a:rPr>
              <a:t>Moira Butterfield</a:t>
            </a:r>
            <a:endParaRPr lang="en-GB" sz="1600" i="1" dirty="0">
              <a:solidFill>
                <a:schemeClr val="tx1"/>
              </a:solidFill>
              <a:latin typeface="Berlin Sans FB" panose="020E0602020502020306" pitchFamily="34" charset="0"/>
            </a:endParaRPr>
          </a:p>
        </p:txBody>
      </p:sp>
      <p:sp>
        <p:nvSpPr>
          <p:cNvPr id="13" name="TextBox 12"/>
          <p:cNvSpPr txBox="1"/>
          <p:nvPr/>
        </p:nvSpPr>
        <p:spPr>
          <a:xfrm>
            <a:off x="5497166" y="3918247"/>
            <a:ext cx="1397737" cy="1323439"/>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GB" sz="1600" i="1" dirty="0">
                <a:solidFill>
                  <a:schemeClr val="tx1"/>
                </a:solidFill>
                <a:latin typeface="Berlin Sans FB" panose="020E0602020502020306" pitchFamily="34" charset="0"/>
              </a:rPr>
              <a:t>Man on the Moon </a:t>
            </a:r>
          </a:p>
          <a:p>
            <a:pPr algn="ctr"/>
            <a:r>
              <a:rPr lang="en-GB" sz="1600" i="1" dirty="0">
                <a:solidFill>
                  <a:schemeClr val="tx1"/>
                </a:solidFill>
                <a:latin typeface="Berlin Sans FB" panose="020E0602020502020306" pitchFamily="34" charset="0"/>
              </a:rPr>
              <a:t>By</a:t>
            </a:r>
          </a:p>
          <a:p>
            <a:pPr algn="ctr"/>
            <a:r>
              <a:rPr lang="en-GB" sz="1600" i="1" dirty="0">
                <a:solidFill>
                  <a:schemeClr val="tx1"/>
                </a:solidFill>
                <a:latin typeface="Berlin Sans FB" panose="020E0602020502020306" pitchFamily="34" charset="0"/>
              </a:rPr>
              <a:t>Simon Bartram</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3355" y="5314780"/>
            <a:ext cx="1397736" cy="1382608"/>
          </a:xfrm>
          <a:prstGeom prst="rect">
            <a:avLst/>
          </a:prstGeom>
        </p:spPr>
      </p:pic>
      <p:sp>
        <p:nvSpPr>
          <p:cNvPr id="18" name="TextBox 17"/>
          <p:cNvSpPr txBox="1"/>
          <p:nvPr/>
        </p:nvSpPr>
        <p:spPr>
          <a:xfrm>
            <a:off x="224626" y="608448"/>
            <a:ext cx="2872691" cy="2062103"/>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rtlCol="0" anchor="t">
            <a:spAutoFit/>
          </a:bodyPr>
          <a:lstStyle/>
          <a:p>
            <a:pPr algn="ctr"/>
            <a:r>
              <a:rPr lang="en-GB" sz="1600" i="1" dirty="0">
                <a:solidFill>
                  <a:schemeClr val="tx1"/>
                </a:solidFill>
                <a:latin typeface="Berlin Sans FB"/>
              </a:rPr>
              <a:t>We will be celebrating all things  that move during our KS1 Grand Prix!</a:t>
            </a:r>
          </a:p>
          <a:p>
            <a:pPr algn="ctr"/>
            <a:r>
              <a:rPr lang="en-GB" sz="1600" i="1" dirty="0">
                <a:solidFill>
                  <a:schemeClr val="tx1"/>
                </a:solidFill>
                <a:latin typeface="Berlin Sans FB"/>
              </a:rPr>
              <a:t>Children will have to opportunity to bring an item with wheels e.g. bike, scooter, roller-skates to travel around our assault course.</a:t>
            </a:r>
          </a:p>
        </p:txBody>
      </p:sp>
      <p:sp>
        <p:nvSpPr>
          <p:cNvPr id="19" name="TextBox 18"/>
          <p:cNvSpPr txBox="1"/>
          <p:nvPr/>
        </p:nvSpPr>
        <p:spPr>
          <a:xfrm>
            <a:off x="224622" y="3431232"/>
            <a:ext cx="2875911" cy="1569660"/>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GB" sz="1600" i="1" dirty="0">
                <a:solidFill>
                  <a:schemeClr val="tx1"/>
                </a:solidFill>
                <a:latin typeface="Berlin Sans FB" panose="020E0602020502020306" pitchFamily="34" charset="0"/>
              </a:rPr>
              <a:t>We will be spending lots of time outside this half term while the weather is still nice doing science experiments to find out more about different types of movement.</a:t>
            </a:r>
          </a:p>
        </p:txBody>
      </p:sp>
      <p:sp>
        <p:nvSpPr>
          <p:cNvPr id="20" name="TextBox 19"/>
          <p:cNvSpPr txBox="1"/>
          <p:nvPr/>
        </p:nvSpPr>
        <p:spPr>
          <a:xfrm>
            <a:off x="9089012" y="515519"/>
            <a:ext cx="2875911" cy="2062103"/>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GB" sz="1600" i="1" dirty="0">
                <a:solidFill>
                  <a:schemeClr val="tx1"/>
                </a:solidFill>
                <a:latin typeface="Berlin Sans FB" panose="020E0602020502020306" pitchFamily="34" charset="0"/>
              </a:rPr>
              <a:t>We will be  going on different forms of transport like a tram and a bus and seeing other transport in actions like a motorbike, car and others. Keep an eye out for the date on our weekly school newsletters.</a:t>
            </a:r>
          </a:p>
        </p:txBody>
      </p:sp>
      <p:sp>
        <p:nvSpPr>
          <p:cNvPr id="21" name="TextBox 20"/>
          <p:cNvSpPr txBox="1"/>
          <p:nvPr/>
        </p:nvSpPr>
        <p:spPr>
          <a:xfrm>
            <a:off x="224622" y="5464878"/>
            <a:ext cx="3352879" cy="1284967"/>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rtlCol="0" anchor="t">
            <a:spAutoFit/>
          </a:bodyPr>
          <a:lstStyle/>
          <a:p>
            <a:pPr algn="ctr"/>
            <a:r>
              <a:rPr lang="en-GB" sz="1550" i="1" dirty="0">
                <a:solidFill>
                  <a:schemeClr val="tx1"/>
                </a:solidFill>
                <a:latin typeface="Berlin Sans FB"/>
              </a:rPr>
              <a:t>We would like to invite parents to a 'Welcome Meeting' on 5/9/23 to hear all about KS1. We will also be opening our classrooms for you to see what we have been up to on 11/10/23. </a:t>
            </a:r>
          </a:p>
        </p:txBody>
      </p:sp>
      <p:sp>
        <p:nvSpPr>
          <p:cNvPr id="22" name="TextBox 21"/>
          <p:cNvSpPr txBox="1"/>
          <p:nvPr/>
        </p:nvSpPr>
        <p:spPr>
          <a:xfrm>
            <a:off x="9089012" y="3069531"/>
            <a:ext cx="2875911" cy="1815882"/>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rtlCol="0" anchor="t">
            <a:spAutoFit/>
          </a:bodyPr>
          <a:lstStyle/>
          <a:p>
            <a:pPr algn="ctr"/>
            <a:r>
              <a:rPr lang="en-GB" sz="1600" i="1" dirty="0">
                <a:solidFill>
                  <a:schemeClr val="tx1"/>
                </a:solidFill>
                <a:latin typeface="Berlin Sans FB"/>
              </a:rPr>
              <a:t>“How do planes stay in the </a:t>
            </a:r>
            <a:r>
              <a:rPr lang="en-GB" sz="1600" i="1">
                <a:solidFill>
                  <a:schemeClr val="tx1"/>
                </a:solidFill>
                <a:latin typeface="Berlin Sans FB"/>
              </a:rPr>
              <a:t>sky?"</a:t>
            </a:r>
            <a:endParaRPr lang="en-US">
              <a:solidFill>
                <a:schemeClr val="tx1"/>
              </a:solidFill>
            </a:endParaRPr>
          </a:p>
          <a:p>
            <a:pPr algn="ctr"/>
            <a:r>
              <a:rPr lang="en-GB" sz="1600" i="1" dirty="0">
                <a:solidFill>
                  <a:schemeClr val="tx1"/>
                </a:solidFill>
                <a:latin typeface="Berlin Sans FB"/>
              </a:rPr>
              <a:t>How long does it take to get to space?”</a:t>
            </a:r>
            <a:endParaRPr lang="en-GB" dirty="0">
              <a:solidFill>
                <a:schemeClr val="tx1"/>
              </a:solidFill>
            </a:endParaRPr>
          </a:p>
          <a:p>
            <a:pPr algn="ctr"/>
            <a:r>
              <a:rPr lang="en-GB" sz="1600" i="1" dirty="0">
                <a:solidFill>
                  <a:schemeClr val="tx1"/>
                </a:solidFill>
                <a:latin typeface="Berlin Sans FB" panose="020E0602020502020306" pitchFamily="34" charset="0"/>
              </a:rPr>
              <a:t>“Can we live in space?”</a:t>
            </a:r>
          </a:p>
          <a:p>
            <a:pPr algn="ctr"/>
            <a:r>
              <a:rPr lang="en-GB" sz="1600" i="1" dirty="0">
                <a:solidFill>
                  <a:schemeClr val="tx1"/>
                </a:solidFill>
                <a:latin typeface="Berlin Sans FB" panose="020E0602020502020306" pitchFamily="34" charset="0"/>
              </a:rPr>
              <a:t>“Are aliens real?” </a:t>
            </a:r>
          </a:p>
          <a:p>
            <a:pPr algn="ctr"/>
            <a:r>
              <a:rPr lang="en-GB" sz="1600" i="1" dirty="0">
                <a:solidFill>
                  <a:schemeClr val="tx1"/>
                </a:solidFill>
                <a:latin typeface="Berlin Sans FB" panose="020E0602020502020306" pitchFamily="34" charset="0"/>
              </a:rPr>
              <a:t>“What vehicle is the fastest?”</a:t>
            </a:r>
          </a:p>
        </p:txBody>
      </p:sp>
      <p:sp>
        <p:nvSpPr>
          <p:cNvPr id="23" name="TextBox 22"/>
          <p:cNvSpPr txBox="1"/>
          <p:nvPr/>
        </p:nvSpPr>
        <p:spPr>
          <a:xfrm>
            <a:off x="8752314" y="5417334"/>
            <a:ext cx="3248050" cy="1284967"/>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GB" sz="1550" i="1" dirty="0">
                <a:solidFill>
                  <a:schemeClr val="tx1"/>
                </a:solidFill>
                <a:latin typeface="Berlin Sans FB" panose="020E0602020502020306" pitchFamily="34" charset="0"/>
              </a:rPr>
              <a:t>Through the process of learning our school and class rules we will  enable students to distinguish right from wrong and to respect the civil and criminal law of England too.</a:t>
            </a:r>
          </a:p>
        </p:txBody>
      </p:sp>
      <p:pic>
        <p:nvPicPr>
          <p:cNvPr id="2052" name="Picture 4">
            <a:extLst>
              <a:ext uri="{FF2B5EF4-FFF2-40B4-BE49-F238E27FC236}">
                <a16:creationId xmlns:a16="http://schemas.microsoft.com/office/drawing/2014/main" id="{C1E45C54-7BCD-49EA-BDA7-B71029875C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9986" y="5312097"/>
            <a:ext cx="1350482" cy="143761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4AAEB462-DA90-41C3-B94C-10E0C0D1597A}"/>
              </a:ext>
            </a:extLst>
          </p:cNvPr>
          <p:cNvSpPr txBox="1"/>
          <p:nvPr/>
        </p:nvSpPr>
        <p:spPr>
          <a:xfrm>
            <a:off x="7189986" y="3916375"/>
            <a:ext cx="1397737" cy="1354217"/>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rtlCol="0" anchor="t">
            <a:spAutoFit/>
          </a:bodyPr>
          <a:lstStyle/>
          <a:p>
            <a:pPr algn="ctr"/>
            <a:r>
              <a:rPr lang="en-GB" sz="1600" i="1" dirty="0">
                <a:solidFill>
                  <a:schemeClr val="tx1"/>
                </a:solidFill>
                <a:latin typeface="Berlin Sans FB" panose="020E0602020502020306" pitchFamily="34" charset="0"/>
              </a:rPr>
              <a:t>Rocket says Look Up!</a:t>
            </a:r>
          </a:p>
          <a:p>
            <a:pPr algn="ctr"/>
            <a:r>
              <a:rPr lang="en-GB" sz="1600" i="1" dirty="0">
                <a:solidFill>
                  <a:schemeClr val="tx1"/>
                </a:solidFill>
                <a:latin typeface="Berlin Sans FB"/>
              </a:rPr>
              <a:t>By </a:t>
            </a:r>
          </a:p>
          <a:p>
            <a:pPr algn="ctr"/>
            <a:r>
              <a:rPr lang="en-GB" sz="1600" i="1" dirty="0">
                <a:solidFill>
                  <a:schemeClr val="tx1"/>
                </a:solidFill>
                <a:latin typeface="Berlin Sans FB"/>
              </a:rPr>
              <a:t>Nathan Byron</a:t>
            </a:r>
          </a:p>
          <a:p>
            <a:pPr algn="ctr"/>
            <a:endParaRPr lang="en-GB" dirty="0">
              <a:solidFill>
                <a:schemeClr val="tx1"/>
              </a:solidFill>
              <a:latin typeface="Berlin Sans FB"/>
            </a:endParaRPr>
          </a:p>
        </p:txBody>
      </p:sp>
      <p:sp>
        <p:nvSpPr>
          <p:cNvPr id="25" name="Rectangle 24">
            <a:extLst>
              <a:ext uri="{FF2B5EF4-FFF2-40B4-BE49-F238E27FC236}">
                <a16:creationId xmlns:a16="http://schemas.microsoft.com/office/drawing/2014/main" id="{C6A40A9D-B9BE-4714-801A-7A4DA351ACD9}"/>
              </a:ext>
            </a:extLst>
          </p:cNvPr>
          <p:cNvSpPr/>
          <p:nvPr/>
        </p:nvSpPr>
        <p:spPr>
          <a:xfrm>
            <a:off x="4388839" y="167574"/>
            <a:ext cx="3371436"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u="sng" cap="none" spc="0" dirty="0">
                <a:ln/>
                <a:solidFill>
                  <a:srgbClr val="FFC000"/>
                </a:solidFill>
                <a:effectLst/>
                <a:latin typeface="Berlin Sans FB" panose="020E0602020502020306" pitchFamily="34" charset="0"/>
              </a:rPr>
              <a:t>Transport</a:t>
            </a:r>
          </a:p>
        </p:txBody>
      </p:sp>
      <p:pic>
        <p:nvPicPr>
          <p:cNvPr id="2" name="Picture 13" descr="A book cover of a book&#10;&#10;Description automatically generated">
            <a:extLst>
              <a:ext uri="{FF2B5EF4-FFF2-40B4-BE49-F238E27FC236}">
                <a16:creationId xmlns:a16="http://schemas.microsoft.com/office/drawing/2014/main" id="{B8DC51F3-2CF3-3AEB-21C8-071A7BAC31E4}"/>
              </a:ext>
            </a:extLst>
          </p:cNvPr>
          <p:cNvPicPr>
            <a:picLocks noChangeAspect="1"/>
          </p:cNvPicPr>
          <p:nvPr/>
        </p:nvPicPr>
        <p:blipFill>
          <a:blip r:embed="rId5"/>
          <a:stretch>
            <a:fillRect/>
          </a:stretch>
        </p:blipFill>
        <p:spPr>
          <a:xfrm>
            <a:off x="3758831" y="5308195"/>
            <a:ext cx="1422548" cy="1389543"/>
          </a:xfrm>
          <a:prstGeom prst="rect">
            <a:avLst/>
          </a:prstGeom>
        </p:spPr>
      </p:pic>
    </p:spTree>
    <p:extLst>
      <p:ext uri="{BB962C8B-B14F-4D97-AF65-F5344CB8AC3E}">
        <p14:creationId xmlns:p14="http://schemas.microsoft.com/office/powerpoint/2010/main" val="1253063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descr="Premium Vector | Illustration of various transportation ...">
            <a:extLst>
              <a:ext uri="{FF2B5EF4-FFF2-40B4-BE49-F238E27FC236}">
                <a16:creationId xmlns:a16="http://schemas.microsoft.com/office/drawing/2014/main" id="{CC9E0164-91C6-4AF7-8BA7-2B59F1D18F2E}"/>
              </a:ext>
            </a:extLst>
          </p:cNvPr>
          <p:cNvPicPr>
            <a:picLocks noChangeAspect="1" noChangeArrowheads="1"/>
          </p:cNvPicPr>
          <p:nvPr/>
        </p:nvPicPr>
        <p:blipFill rotWithShape="1">
          <a:blip r:embed="rId2">
            <a:lum bright="70000" contrast="-70000"/>
            <a:extLst>
              <a:ext uri="{28A0092B-C50C-407E-A947-70E740481C1C}">
                <a14:useLocalDpi xmlns:a14="http://schemas.microsoft.com/office/drawing/2010/main" val="0"/>
              </a:ext>
            </a:extLst>
          </a:blip>
          <a:srcRect t="15788"/>
          <a:stretch/>
        </p:blipFill>
        <p:spPr bwMode="auto">
          <a:xfrm>
            <a:off x="7935068" y="4823325"/>
            <a:ext cx="3109061" cy="174408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44682" y="1461127"/>
            <a:ext cx="2688182" cy="1938992"/>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rtlCol="0" anchor="t">
            <a:spAutoFit/>
          </a:bodyPr>
          <a:lstStyle/>
          <a:p>
            <a:r>
              <a:rPr lang="en-GB" sz="2000" dirty="0">
                <a:solidFill>
                  <a:schemeClr val="tx1">
                    <a:lumMod val="95000"/>
                    <a:lumOff val="5000"/>
                  </a:schemeClr>
                </a:solidFill>
                <a:latin typeface="Berlin Sans FB"/>
              </a:rPr>
              <a:t>Design and make a rocket out of recycling from around your house like bottles, toilet roll tubes, cardboard boxes etc.</a:t>
            </a:r>
          </a:p>
        </p:txBody>
      </p:sp>
      <p:sp>
        <p:nvSpPr>
          <p:cNvPr id="7" name="TextBox 6"/>
          <p:cNvSpPr txBox="1"/>
          <p:nvPr/>
        </p:nvSpPr>
        <p:spPr>
          <a:xfrm>
            <a:off x="2941924" y="137688"/>
            <a:ext cx="6154220" cy="1323439"/>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rtlCol="0" anchor="t">
            <a:spAutoFit/>
          </a:bodyPr>
          <a:lstStyle/>
          <a:p>
            <a:pPr algn="ctr"/>
            <a:r>
              <a:rPr lang="en-GB" sz="2000" b="1" dirty="0">
                <a:solidFill>
                  <a:schemeClr val="tx1">
                    <a:lumMod val="95000"/>
                    <a:lumOff val="5000"/>
                  </a:schemeClr>
                </a:solidFill>
                <a:latin typeface="Berlin Sans FB"/>
              </a:rPr>
              <a:t>For our topic ‘Transport’ we have designed a selection of homework activities for you to choose from each week. Try to complete them all by October Half Term!   </a:t>
            </a:r>
            <a:endParaRPr lang="en-GB" sz="2000" b="1" dirty="0">
              <a:solidFill>
                <a:schemeClr val="tx1">
                  <a:lumMod val="95000"/>
                  <a:lumOff val="5000"/>
                </a:schemeClr>
              </a:solidFill>
              <a:latin typeface="Berlin Sans FB" panose="020E0602020502020306" pitchFamily="34" charset="0"/>
            </a:endParaRPr>
          </a:p>
        </p:txBody>
      </p:sp>
      <p:sp>
        <p:nvSpPr>
          <p:cNvPr id="8" name="TextBox 7"/>
          <p:cNvSpPr txBox="1"/>
          <p:nvPr/>
        </p:nvSpPr>
        <p:spPr>
          <a:xfrm>
            <a:off x="144681" y="3531285"/>
            <a:ext cx="3277787" cy="1938992"/>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rtlCol="0" anchor="t">
            <a:spAutoFit/>
          </a:bodyPr>
          <a:lstStyle/>
          <a:p>
            <a:pPr algn="ctr"/>
            <a:r>
              <a:rPr lang="en-GB" sz="2000" dirty="0">
                <a:solidFill>
                  <a:schemeClr val="tx1">
                    <a:lumMod val="95000"/>
                    <a:lumOff val="5000"/>
                  </a:schemeClr>
                </a:solidFill>
                <a:latin typeface="Berlin Sans FB"/>
              </a:rPr>
              <a:t>Research a famous astronaut and make an information poster all about them including images and key facts. You could do this by hand or use ICT. </a:t>
            </a:r>
            <a:endParaRPr lang="en-GB" sz="2000" dirty="0">
              <a:solidFill>
                <a:schemeClr val="tx1">
                  <a:lumMod val="95000"/>
                  <a:lumOff val="5000"/>
                </a:schemeClr>
              </a:solidFill>
              <a:latin typeface="Berlin Sans FB" panose="020E0602020502020306" pitchFamily="34" charset="0"/>
            </a:endParaRPr>
          </a:p>
        </p:txBody>
      </p:sp>
      <p:sp>
        <p:nvSpPr>
          <p:cNvPr id="9" name="TextBox 8"/>
          <p:cNvSpPr txBox="1"/>
          <p:nvPr/>
        </p:nvSpPr>
        <p:spPr>
          <a:xfrm>
            <a:off x="6170956" y="5362112"/>
            <a:ext cx="2403949" cy="1323439"/>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rtlCol="0" anchor="t">
            <a:spAutoFit/>
          </a:bodyPr>
          <a:lstStyle/>
          <a:p>
            <a:pPr algn="ctr"/>
            <a:r>
              <a:rPr lang="en-GB" sz="2000" dirty="0">
                <a:solidFill>
                  <a:schemeClr val="tx1">
                    <a:lumMod val="95000"/>
                    <a:lumOff val="5000"/>
                  </a:schemeClr>
                </a:solidFill>
                <a:latin typeface="Berlin Sans FB"/>
              </a:rPr>
              <a:t>Create a map of Nottingham or your trip to school. Include  labels and a key.</a:t>
            </a:r>
            <a:endParaRPr lang="en-GB" sz="2000" dirty="0">
              <a:solidFill>
                <a:schemeClr val="tx1">
                  <a:lumMod val="95000"/>
                  <a:lumOff val="5000"/>
                </a:schemeClr>
              </a:solidFill>
              <a:latin typeface="Berlin Sans FB" panose="020E0602020502020306" pitchFamily="34" charset="0"/>
            </a:endParaRPr>
          </a:p>
        </p:txBody>
      </p:sp>
      <p:sp>
        <p:nvSpPr>
          <p:cNvPr id="10" name="TextBox 9"/>
          <p:cNvSpPr txBox="1"/>
          <p:nvPr/>
        </p:nvSpPr>
        <p:spPr>
          <a:xfrm>
            <a:off x="8821783" y="3426058"/>
            <a:ext cx="3196949" cy="1631216"/>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GB" sz="2000" dirty="0">
                <a:solidFill>
                  <a:schemeClr val="tx1">
                    <a:lumMod val="95000"/>
                    <a:lumOff val="5000"/>
                  </a:schemeClr>
                </a:solidFill>
                <a:latin typeface="Berlin Sans FB" panose="020E0602020502020306" pitchFamily="34" charset="0"/>
              </a:rPr>
              <a:t>Research a planet in space and make a travel brochure all about it include images and key facts. You could do this by hand or use ICT.</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682" y="147404"/>
            <a:ext cx="2688182" cy="1313723"/>
          </a:xfrm>
          <a:prstGeom prst="rect">
            <a:avLst/>
          </a:prstGeom>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b="17495"/>
          <a:stretch/>
        </p:blipFill>
        <p:spPr>
          <a:xfrm>
            <a:off x="3643364" y="3850277"/>
            <a:ext cx="2404153" cy="1540907"/>
          </a:xfrm>
          <a:prstGeom prst="rect">
            <a:avLst/>
          </a:prstGeom>
        </p:spPr>
      </p:pic>
      <p:sp>
        <p:nvSpPr>
          <p:cNvPr id="15" name="TextBox 14"/>
          <p:cNvSpPr txBox="1"/>
          <p:nvPr/>
        </p:nvSpPr>
        <p:spPr>
          <a:xfrm>
            <a:off x="3627624" y="5391184"/>
            <a:ext cx="2404153" cy="1323439"/>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GB" sz="2000" dirty="0">
                <a:solidFill>
                  <a:schemeClr val="tx1">
                    <a:lumMod val="95000"/>
                    <a:lumOff val="5000"/>
                  </a:schemeClr>
                </a:solidFill>
                <a:latin typeface="Berlin Sans FB" panose="020E0602020502020306" pitchFamily="34" charset="0"/>
              </a:rPr>
              <a:t>Create a solar system mobile to hang in the classroom.</a:t>
            </a:r>
          </a:p>
        </p:txBody>
      </p:sp>
      <p:sp>
        <p:nvSpPr>
          <p:cNvPr id="17" name="TextBox 16"/>
          <p:cNvSpPr txBox="1"/>
          <p:nvPr/>
        </p:nvSpPr>
        <p:spPr>
          <a:xfrm>
            <a:off x="9250075" y="1382591"/>
            <a:ext cx="2768659" cy="1938992"/>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rtlCol="0" anchor="t">
            <a:spAutoFit/>
          </a:bodyPr>
          <a:lstStyle/>
          <a:p>
            <a:r>
              <a:rPr lang="en-GB" sz="2000" dirty="0">
                <a:solidFill>
                  <a:schemeClr val="tx1">
                    <a:lumMod val="95000"/>
                    <a:lumOff val="5000"/>
                  </a:schemeClr>
                </a:solidFill>
                <a:latin typeface="Berlin Sans FB"/>
              </a:rPr>
              <a:t>Design and make a vehicle out of recycling from around your house like bottles, toilet roll tubes, cardboard boxes etc.</a:t>
            </a:r>
            <a:endParaRPr lang="en-US" dirty="0">
              <a:solidFill>
                <a:schemeClr val="tx1">
                  <a:lumMod val="95000"/>
                  <a:lumOff val="5000"/>
                </a:schemeClr>
              </a:solidFill>
            </a:endParaRPr>
          </a:p>
        </p:txBody>
      </p:sp>
      <p:pic>
        <p:nvPicPr>
          <p:cNvPr id="1026" name="Picture 2" descr="https://www.google.com/maps/vt/data=5nyoIM1UkAtzSUnF5cntieDKhsx5U7QrBT_ro91mYgVEuOH0c-79Tc8cNtROHEyaxHr4y6O970Cu7j7vSh0Zr6mlE7jVQLz0Y5JNEtlbp163DC218eZC5xJzbC3p-NCRM22kowb6Ri8pUEu6tG_GSGXXvu22KA-OtUDQNSWPdkw8AZI4etR2L5hAswST-6XLnQ8uHQ7CrdfAGVP3ztIw0Vygx8gjFic3A0WrY3TnWVEXaACQqxYfkcbOnbl7">
            <a:extLst>
              <a:ext uri="{FF2B5EF4-FFF2-40B4-BE49-F238E27FC236}">
                <a16:creationId xmlns:a16="http://schemas.microsoft.com/office/drawing/2014/main" id="{8F0B2D9A-BB0D-4345-87EF-C0B41462B9B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90554" y="3844068"/>
            <a:ext cx="2396329" cy="154711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A7503A73-D668-4D88-A048-07A5203024E4}"/>
              </a:ext>
            </a:extLst>
          </p:cNvPr>
          <p:cNvSpPr/>
          <p:nvPr/>
        </p:nvSpPr>
        <p:spPr>
          <a:xfrm>
            <a:off x="4324953" y="1495888"/>
            <a:ext cx="3542093" cy="923330"/>
          </a:xfrm>
          <a:prstGeom prst="rect">
            <a:avLst/>
          </a:prstGeom>
          <a:noFill/>
        </p:spPr>
        <p:txBody>
          <a:bodyPr wrap="square">
            <a:spAutoFit/>
          </a:bodyPr>
          <a:lstStyle/>
          <a:p>
            <a:pPr algn="ctr"/>
            <a:r>
              <a:rPr lang="en-US" sz="5400" b="1" u="sng" dirty="0">
                <a:ln/>
                <a:solidFill>
                  <a:srgbClr val="FFC000"/>
                </a:solidFill>
                <a:effectLst>
                  <a:outerShdw blurRad="38100" dist="38100" dir="2700000" algn="tl">
                    <a:srgbClr val="000000">
                      <a:alpha val="43137"/>
                    </a:srgbClr>
                  </a:outerShdw>
                </a:effectLst>
                <a:latin typeface="Berlin Sans FB" panose="020E0602020502020306" pitchFamily="34" charset="0"/>
              </a:rPr>
              <a:t>Transport</a:t>
            </a:r>
          </a:p>
        </p:txBody>
      </p:sp>
      <p:pic>
        <p:nvPicPr>
          <p:cNvPr id="4" name="Picture 2" descr="Teach Kids: Planet Names in Solar System (With Pictures)">
            <a:extLst>
              <a:ext uri="{FF2B5EF4-FFF2-40B4-BE49-F238E27FC236}">
                <a16:creationId xmlns:a16="http://schemas.microsoft.com/office/drawing/2014/main" id="{95BF0D65-4F72-451D-1DC1-52085B3FD91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21783" y="5057273"/>
            <a:ext cx="3196949" cy="162650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ardboard Box Race Cars - Red Kite Days">
            <a:extLst>
              <a:ext uri="{FF2B5EF4-FFF2-40B4-BE49-F238E27FC236}">
                <a16:creationId xmlns:a16="http://schemas.microsoft.com/office/drawing/2014/main" id="{C953281D-3F02-0EF3-ED5D-5FE06F19908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50074" y="147404"/>
            <a:ext cx="2768658" cy="131372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Famous Astronauts | List of the Top Well-Known Astronauts">
            <a:extLst>
              <a:ext uri="{FF2B5EF4-FFF2-40B4-BE49-F238E27FC236}">
                <a16:creationId xmlns:a16="http://schemas.microsoft.com/office/drawing/2014/main" id="{4032B150-87D5-0610-86CD-DAAC01D68EA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4680" y="5391184"/>
            <a:ext cx="3277788" cy="132343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D37C2A1A-6FCD-D266-BDBF-F7888C4078A2}"/>
              </a:ext>
            </a:extLst>
          </p:cNvPr>
          <p:cNvSpPr txBox="1"/>
          <p:nvPr/>
        </p:nvSpPr>
        <p:spPr>
          <a:xfrm>
            <a:off x="3715752" y="2958005"/>
            <a:ext cx="4910407" cy="707886"/>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GB" sz="2000" dirty="0">
                <a:solidFill>
                  <a:schemeClr val="tx1">
                    <a:lumMod val="95000"/>
                    <a:lumOff val="5000"/>
                  </a:schemeClr>
                </a:solidFill>
                <a:latin typeface="Berlin Sans FB" panose="020E0602020502020306" pitchFamily="34" charset="0"/>
              </a:rPr>
              <a:t>Write an adventure story about going on a journey. </a:t>
            </a:r>
          </a:p>
        </p:txBody>
      </p:sp>
    </p:spTree>
    <p:extLst>
      <p:ext uri="{BB962C8B-B14F-4D97-AF65-F5344CB8AC3E}">
        <p14:creationId xmlns:p14="http://schemas.microsoft.com/office/powerpoint/2010/main" val="12993518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95300" y="2320915"/>
            <a:ext cx="5505450" cy="3693319"/>
          </a:xfrm>
          <a:prstGeom prst="rect">
            <a:avLst/>
          </a:prstGeom>
        </p:spPr>
        <p:txBody>
          <a:bodyPr wrap="square">
            <a:spAutoFit/>
          </a:bodyPr>
          <a:lstStyle/>
          <a:p>
            <a:pPr algn="ctr"/>
            <a:r>
              <a:rPr lang="en-GB" dirty="0">
                <a:latin typeface="HfW cursive" panose="00000500000000000000" pitchFamily="2" charset="0"/>
              </a:rPr>
              <a:t>Children will also receive weekly homework in their homework books. This will include weekly Year 1 and Year 2 spellings  for your child to practise at home before being tested on a Friday and some Year 1 and 2 maths questions related to what they have been recently doing in class.  </a:t>
            </a:r>
          </a:p>
          <a:p>
            <a:pPr algn="ctr"/>
            <a:endParaRPr lang="en-GB" dirty="0">
              <a:latin typeface="HfW cursive" panose="00000500000000000000" pitchFamily="2" charset="0"/>
            </a:endParaRPr>
          </a:p>
          <a:p>
            <a:pPr algn="ctr"/>
            <a:endParaRPr lang="en-GB" dirty="0">
              <a:latin typeface="HfW cursive" panose="00000500000000000000" pitchFamily="2" charset="0"/>
            </a:endParaRPr>
          </a:p>
          <a:p>
            <a:pPr algn="ctr"/>
            <a:endParaRPr lang="en-GB" dirty="0">
              <a:latin typeface="HfW cursive" panose="00000500000000000000" pitchFamily="2" charset="0"/>
            </a:endParaRPr>
          </a:p>
          <a:p>
            <a:pPr algn="ctr"/>
            <a:endParaRPr lang="en-GB" dirty="0">
              <a:latin typeface="HfW cursive" panose="00000500000000000000" pitchFamily="2" charset="0"/>
            </a:endParaRPr>
          </a:p>
          <a:p>
            <a:pPr algn="ctr"/>
            <a:r>
              <a:rPr lang="en-GB" dirty="0">
                <a:latin typeface="HfW cursive" panose="00000500000000000000" pitchFamily="2" charset="0"/>
              </a:rPr>
              <a:t>Homework will be given out and collected on FRIDAYS!</a:t>
            </a:r>
          </a:p>
        </p:txBody>
      </p:sp>
      <p:sp>
        <p:nvSpPr>
          <p:cNvPr id="4" name="Title 1"/>
          <p:cNvSpPr>
            <a:spLocks noGrp="1"/>
          </p:cNvSpPr>
          <p:nvPr>
            <p:ph type="title"/>
          </p:nvPr>
        </p:nvSpPr>
        <p:spPr/>
        <p:txBody>
          <a:bodyPr/>
          <a:lstStyle/>
          <a:p>
            <a:r>
              <a:rPr lang="en-GB" dirty="0">
                <a:latin typeface="HfW cursive" panose="00000500000000000000" pitchFamily="2" charset="0"/>
              </a:rPr>
              <a:t>Homework</a:t>
            </a:r>
          </a:p>
        </p:txBody>
      </p:sp>
      <p:pic>
        <p:nvPicPr>
          <p:cNvPr id="5" name="Picture 4"/>
          <p:cNvPicPr>
            <a:picLocks noChangeAspect="1"/>
          </p:cNvPicPr>
          <p:nvPr/>
        </p:nvPicPr>
        <p:blipFill>
          <a:blip r:embed="rId3"/>
          <a:stretch>
            <a:fillRect/>
          </a:stretch>
        </p:blipFill>
        <p:spPr>
          <a:xfrm>
            <a:off x="6336792" y="1527619"/>
            <a:ext cx="5602132" cy="4214813"/>
          </a:xfrm>
          <a:prstGeom prst="rect">
            <a:avLst/>
          </a:prstGeom>
        </p:spPr>
      </p:pic>
    </p:spTree>
    <p:extLst>
      <p:ext uri="{BB962C8B-B14F-4D97-AF65-F5344CB8AC3E}">
        <p14:creationId xmlns:p14="http://schemas.microsoft.com/office/powerpoint/2010/main" val="572385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HfW cursive" panose="00000500000000000000" pitchFamily="2" charset="0"/>
              </a:rPr>
              <a:t>Times Tables</a:t>
            </a:r>
          </a:p>
        </p:txBody>
      </p:sp>
      <p:sp>
        <p:nvSpPr>
          <p:cNvPr id="3" name="Content Placeholder 2"/>
          <p:cNvSpPr>
            <a:spLocks noGrp="1"/>
          </p:cNvSpPr>
          <p:nvPr>
            <p:ph sz="half" idx="1"/>
          </p:nvPr>
        </p:nvSpPr>
        <p:spPr>
          <a:xfrm>
            <a:off x="810000" y="3102397"/>
            <a:ext cx="10886700" cy="3638763"/>
          </a:xfrm>
        </p:spPr>
        <p:txBody>
          <a:bodyPr>
            <a:normAutofit fontScale="62500" lnSpcReduction="20000"/>
          </a:bodyPr>
          <a:lstStyle/>
          <a:p>
            <a:pPr marL="0" indent="0">
              <a:buNone/>
            </a:pPr>
            <a:r>
              <a:rPr lang="en-GB" b="1" u="sng" dirty="0">
                <a:latin typeface="HfW cursive" panose="00000500000000000000" pitchFamily="2" charset="0"/>
              </a:rPr>
              <a:t>Year 1</a:t>
            </a:r>
          </a:p>
          <a:p>
            <a:pPr marL="0" indent="0">
              <a:buNone/>
            </a:pPr>
            <a:r>
              <a:rPr lang="en-GB" dirty="0">
                <a:latin typeface="HfW cursive" panose="00000500000000000000" pitchFamily="2" charset="0"/>
              </a:rPr>
              <a:t>Recognise numbers and count to 5</a:t>
            </a:r>
          </a:p>
          <a:p>
            <a:pPr marL="0" indent="0">
              <a:buNone/>
            </a:pPr>
            <a:r>
              <a:rPr lang="en-GB" dirty="0">
                <a:latin typeface="HfW cursive" panose="00000500000000000000" pitchFamily="2" charset="0"/>
              </a:rPr>
              <a:t>Recognise numbers and count to 10</a:t>
            </a:r>
          </a:p>
          <a:p>
            <a:pPr marL="0" indent="0">
              <a:buNone/>
            </a:pPr>
            <a:r>
              <a:rPr lang="en-GB" dirty="0">
                <a:latin typeface="HfW cursive" panose="00000500000000000000" pitchFamily="2" charset="0"/>
              </a:rPr>
              <a:t>Recognise numbers and count to 20</a:t>
            </a:r>
          </a:p>
          <a:p>
            <a:pPr marL="0" indent="0">
              <a:buNone/>
            </a:pPr>
            <a:r>
              <a:rPr lang="en-GB" dirty="0">
                <a:latin typeface="HfW cursive" panose="00000500000000000000" pitchFamily="2" charset="0"/>
              </a:rPr>
              <a:t>Recognise numbers and count to 100</a:t>
            </a:r>
          </a:p>
          <a:p>
            <a:pPr marL="0" indent="0">
              <a:buNone/>
            </a:pPr>
            <a:r>
              <a:rPr lang="en-GB" dirty="0">
                <a:latin typeface="HfW cursive" panose="00000500000000000000" pitchFamily="2" charset="0"/>
              </a:rPr>
              <a:t>Number Bonds to 5</a:t>
            </a:r>
          </a:p>
          <a:p>
            <a:pPr marL="0" indent="0">
              <a:buNone/>
            </a:pPr>
            <a:r>
              <a:rPr lang="en-GB" dirty="0">
                <a:latin typeface="HfW cursive" panose="00000500000000000000" pitchFamily="2" charset="0"/>
              </a:rPr>
              <a:t>Number Bonds to 10</a:t>
            </a:r>
          </a:p>
          <a:p>
            <a:pPr marL="0" indent="0">
              <a:buNone/>
            </a:pPr>
            <a:r>
              <a:rPr lang="en-GB" dirty="0">
                <a:latin typeface="HfW cursive" panose="00000500000000000000" pitchFamily="2" charset="0"/>
              </a:rPr>
              <a:t>Number Bonds to 20</a:t>
            </a:r>
          </a:p>
          <a:p>
            <a:pPr marL="0" indent="0">
              <a:buNone/>
            </a:pPr>
            <a:r>
              <a:rPr lang="en-GB" dirty="0">
                <a:latin typeface="HfW cursive" panose="00000500000000000000" pitchFamily="2" charset="0"/>
              </a:rPr>
              <a:t>Counting in 2s</a:t>
            </a:r>
          </a:p>
          <a:p>
            <a:pPr marL="0" indent="0">
              <a:buNone/>
            </a:pPr>
            <a:r>
              <a:rPr lang="en-GB" dirty="0">
                <a:latin typeface="HfW cursive" panose="00000500000000000000" pitchFamily="2" charset="0"/>
              </a:rPr>
              <a:t>Counting in 5s</a:t>
            </a:r>
          </a:p>
          <a:p>
            <a:pPr marL="0" indent="0">
              <a:buNone/>
            </a:pPr>
            <a:r>
              <a:rPr lang="en-GB" dirty="0">
                <a:latin typeface="HfW cursive" panose="00000500000000000000" pitchFamily="2" charset="0"/>
              </a:rPr>
              <a:t>Counting in 10s</a:t>
            </a:r>
          </a:p>
          <a:p>
            <a:pPr marL="0" indent="0">
              <a:buNone/>
            </a:pPr>
            <a:endParaRPr lang="en-GB" dirty="0"/>
          </a:p>
          <a:p>
            <a:pPr marL="0" indent="0">
              <a:buNone/>
            </a:pPr>
            <a:r>
              <a:rPr lang="en-GB" dirty="0">
                <a:latin typeface="HfW cursive" panose="00000500000000000000" pitchFamily="2" charset="0"/>
              </a:rPr>
              <a:t>Each child will be provided with a login for </a:t>
            </a:r>
            <a:r>
              <a:rPr lang="en-GB" dirty="0" err="1">
                <a:latin typeface="HfW cursive" panose="00000500000000000000" pitchFamily="2" charset="0"/>
              </a:rPr>
              <a:t>Timestable</a:t>
            </a:r>
            <a:r>
              <a:rPr lang="en-GB" dirty="0">
                <a:latin typeface="HfW cursive" panose="00000500000000000000" pitchFamily="2" charset="0"/>
              </a:rPr>
              <a:t> </a:t>
            </a:r>
            <a:r>
              <a:rPr lang="en-GB" dirty="0" err="1">
                <a:latin typeface="HfW cursive" panose="00000500000000000000" pitchFamily="2" charset="0"/>
              </a:rPr>
              <a:t>Rockstars</a:t>
            </a:r>
            <a:r>
              <a:rPr lang="en-GB" dirty="0">
                <a:latin typeface="HfW cursive" panose="00000500000000000000" pitchFamily="2" charset="0"/>
              </a:rPr>
              <a:t>/ </a:t>
            </a:r>
            <a:r>
              <a:rPr lang="en-GB" dirty="0" err="1">
                <a:latin typeface="HfW cursive" panose="00000500000000000000" pitchFamily="2" charset="0"/>
              </a:rPr>
              <a:t>Numbots</a:t>
            </a:r>
            <a:r>
              <a:rPr lang="en-GB" dirty="0">
                <a:latin typeface="HfW cursive" panose="00000500000000000000" pitchFamily="2" charset="0"/>
              </a:rPr>
              <a:t> that they can use at home to practise as they wish! </a:t>
            </a:r>
          </a:p>
          <a:p>
            <a:pPr marL="0" indent="0">
              <a:buNone/>
            </a:pPr>
            <a:r>
              <a:rPr lang="en-GB" dirty="0">
                <a:latin typeface="HfW cursive" panose="00000500000000000000" pitchFamily="2" charset="0"/>
              </a:rPr>
              <a:t>We will be launching this on TTRS Day on  </a:t>
            </a:r>
            <a:r>
              <a:rPr lang="en-GB" dirty="0"/>
              <a:t>...</a:t>
            </a:r>
            <a:r>
              <a:rPr lang="en-GB" dirty="0">
                <a:latin typeface="HfW cursive" panose="00000500000000000000" pitchFamily="2" charset="0"/>
              </a:rPr>
              <a:t>  by dressing up as </a:t>
            </a:r>
            <a:r>
              <a:rPr lang="en-GB" dirty="0" err="1">
                <a:latin typeface="HfW cursive" panose="00000500000000000000" pitchFamily="2" charset="0"/>
              </a:rPr>
              <a:t>Rockstars</a:t>
            </a:r>
            <a:r>
              <a:rPr lang="en-GB" dirty="0">
                <a:latin typeface="HfW cursive" panose="00000500000000000000" pitchFamily="2" charset="0"/>
              </a:rPr>
              <a:t> and Robots!</a:t>
            </a:r>
          </a:p>
          <a:p>
            <a:pPr marL="0" indent="0">
              <a:buNone/>
            </a:pPr>
            <a:endParaRPr lang="en-GB" dirty="0"/>
          </a:p>
        </p:txBody>
      </p:sp>
      <p:sp>
        <p:nvSpPr>
          <p:cNvPr id="4" name="Content Placeholder 3"/>
          <p:cNvSpPr>
            <a:spLocks noGrp="1"/>
          </p:cNvSpPr>
          <p:nvPr>
            <p:ph sz="half" idx="2"/>
          </p:nvPr>
        </p:nvSpPr>
        <p:spPr>
          <a:xfrm>
            <a:off x="6187415" y="2727300"/>
            <a:ext cx="5194583" cy="3638764"/>
          </a:xfrm>
        </p:spPr>
        <p:txBody>
          <a:bodyPr>
            <a:normAutofit fontScale="62500" lnSpcReduction="20000"/>
          </a:bodyPr>
          <a:lstStyle/>
          <a:p>
            <a:pPr marL="0" indent="0">
              <a:buNone/>
            </a:pPr>
            <a:r>
              <a:rPr lang="en-GB" b="1" u="sng" dirty="0">
                <a:latin typeface="HfW cursive" panose="00000500000000000000" pitchFamily="2" charset="0"/>
              </a:rPr>
              <a:t>Year 2</a:t>
            </a:r>
          </a:p>
          <a:p>
            <a:pPr marL="0" indent="0">
              <a:buNone/>
            </a:pPr>
            <a:r>
              <a:rPr lang="en-GB" dirty="0">
                <a:latin typeface="HfW cursive" panose="00000500000000000000" pitchFamily="2" charset="0"/>
              </a:rPr>
              <a:t>Number Bonds to 10</a:t>
            </a:r>
          </a:p>
          <a:p>
            <a:pPr marL="0" indent="0">
              <a:buNone/>
            </a:pPr>
            <a:r>
              <a:rPr lang="en-GB" dirty="0">
                <a:latin typeface="HfW cursive" panose="00000500000000000000" pitchFamily="2" charset="0"/>
              </a:rPr>
              <a:t>Number Bonds to 20</a:t>
            </a:r>
          </a:p>
          <a:p>
            <a:pPr marL="0" indent="0">
              <a:buNone/>
            </a:pPr>
            <a:r>
              <a:rPr lang="en-GB" dirty="0">
                <a:latin typeface="HfW cursive" panose="00000500000000000000" pitchFamily="2" charset="0"/>
              </a:rPr>
              <a:t>Number Bonds to 100</a:t>
            </a:r>
          </a:p>
          <a:p>
            <a:pPr marL="0" indent="0">
              <a:buNone/>
            </a:pPr>
            <a:r>
              <a:rPr lang="en-GB" dirty="0">
                <a:latin typeface="HfW cursive" panose="00000500000000000000" pitchFamily="2" charset="0"/>
              </a:rPr>
              <a:t>Counting in 2s</a:t>
            </a:r>
          </a:p>
          <a:p>
            <a:pPr marL="0" indent="0">
              <a:buNone/>
            </a:pPr>
            <a:r>
              <a:rPr lang="en-GB" dirty="0">
                <a:latin typeface="HfW cursive" panose="00000500000000000000" pitchFamily="2" charset="0"/>
              </a:rPr>
              <a:t>Counting in 5s</a:t>
            </a:r>
          </a:p>
          <a:p>
            <a:pPr marL="0" indent="0">
              <a:buNone/>
            </a:pPr>
            <a:r>
              <a:rPr lang="en-GB" dirty="0">
                <a:latin typeface="HfW cursive" panose="00000500000000000000" pitchFamily="2" charset="0"/>
              </a:rPr>
              <a:t>Counting in 10s</a:t>
            </a:r>
          </a:p>
          <a:p>
            <a:pPr marL="0" indent="0">
              <a:buNone/>
            </a:pPr>
            <a:r>
              <a:rPr lang="en-GB" dirty="0">
                <a:latin typeface="HfW cursive" panose="00000500000000000000" pitchFamily="2" charset="0"/>
              </a:rPr>
              <a:t>2 x Tables</a:t>
            </a:r>
          </a:p>
          <a:p>
            <a:pPr marL="0" indent="0">
              <a:buNone/>
            </a:pPr>
            <a:r>
              <a:rPr lang="en-GB" dirty="0">
                <a:latin typeface="HfW cursive" panose="00000500000000000000" pitchFamily="2" charset="0"/>
              </a:rPr>
              <a:t>5 x Tables</a:t>
            </a:r>
          </a:p>
          <a:p>
            <a:pPr marL="0" indent="0">
              <a:buNone/>
            </a:pPr>
            <a:r>
              <a:rPr lang="en-GB" dirty="0">
                <a:latin typeface="HfW cursive" panose="00000500000000000000" pitchFamily="2" charset="0"/>
              </a:rPr>
              <a:t>10 x Tables</a:t>
            </a:r>
          </a:p>
          <a:p>
            <a:pPr marL="0" indent="0">
              <a:buNone/>
            </a:pPr>
            <a:r>
              <a:rPr lang="en-GB" dirty="0">
                <a:latin typeface="HfW cursive" panose="00000500000000000000" pitchFamily="2" charset="0"/>
              </a:rPr>
              <a:t>3 x Tables</a:t>
            </a:r>
          </a:p>
          <a:p>
            <a:pPr marL="0" indent="0">
              <a:buNone/>
            </a:pPr>
            <a:endParaRPr lang="en-GB" dirty="0"/>
          </a:p>
          <a:p>
            <a:pPr marL="0" indent="0">
              <a:buNone/>
            </a:pPr>
            <a:endParaRPr lang="en-GB" dirty="0"/>
          </a:p>
        </p:txBody>
      </p:sp>
      <p:sp>
        <p:nvSpPr>
          <p:cNvPr id="5" name="TextBox 4"/>
          <p:cNvSpPr txBox="1"/>
          <p:nvPr/>
        </p:nvSpPr>
        <p:spPr>
          <a:xfrm>
            <a:off x="810000" y="2251710"/>
            <a:ext cx="9477000" cy="646331"/>
          </a:xfrm>
          <a:prstGeom prst="rect">
            <a:avLst/>
          </a:prstGeom>
          <a:noFill/>
        </p:spPr>
        <p:txBody>
          <a:bodyPr wrap="square" rtlCol="0">
            <a:spAutoFit/>
          </a:bodyPr>
          <a:lstStyle/>
          <a:p>
            <a:r>
              <a:rPr lang="en-GB" dirty="0">
                <a:latin typeface="HfW cursive" panose="00000500000000000000" pitchFamily="2" charset="0"/>
              </a:rPr>
              <a:t>It is important that your child knows these by the end of the year. </a:t>
            </a:r>
          </a:p>
          <a:p>
            <a:r>
              <a:rPr lang="en-GB" dirty="0">
                <a:latin typeface="HfW cursive" panose="00000500000000000000" pitchFamily="2" charset="0"/>
              </a:rPr>
              <a:t>Please practise them at home.</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33522" r="10757"/>
          <a:stretch/>
        </p:blipFill>
        <p:spPr>
          <a:xfrm>
            <a:off x="4591427" y="166609"/>
            <a:ext cx="1361846" cy="1832160"/>
          </a:xfrm>
          <a:prstGeom prst="rect">
            <a:avLst/>
          </a:prstGeom>
        </p:spPr>
      </p:pic>
      <p:pic>
        <p:nvPicPr>
          <p:cNvPr id="7" name="Picture 6" descr="Blue Robot Vector Art image - Free stock photo - Public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00654" y="3571875"/>
            <a:ext cx="2044636" cy="1842015"/>
          </a:xfrm>
          <a:prstGeom prst="rect">
            <a:avLst/>
          </a:prstGeom>
        </p:spPr>
      </p:pic>
    </p:spTree>
    <p:extLst>
      <p:ext uri="{BB962C8B-B14F-4D97-AF65-F5344CB8AC3E}">
        <p14:creationId xmlns:p14="http://schemas.microsoft.com/office/powerpoint/2010/main" val="279463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HfW cursive" panose="00000500000000000000" pitchFamily="2" charset="0"/>
              </a:rPr>
              <a:t>Assessment</a:t>
            </a:r>
          </a:p>
        </p:txBody>
      </p:sp>
      <p:sp>
        <p:nvSpPr>
          <p:cNvPr id="3" name="TextBox 2"/>
          <p:cNvSpPr txBox="1"/>
          <p:nvPr/>
        </p:nvSpPr>
        <p:spPr>
          <a:xfrm>
            <a:off x="703811" y="2610683"/>
            <a:ext cx="11018136" cy="4524315"/>
          </a:xfrm>
          <a:prstGeom prst="rect">
            <a:avLst/>
          </a:prstGeom>
          <a:noFill/>
        </p:spPr>
        <p:txBody>
          <a:bodyPr wrap="square" rtlCol="0">
            <a:spAutoFit/>
          </a:bodyPr>
          <a:lstStyle/>
          <a:p>
            <a:r>
              <a:rPr lang="en-GB" dirty="0">
                <a:latin typeface="HfW cursive" panose="00000500000000000000" pitchFamily="2" charset="0"/>
              </a:rPr>
              <a:t>Children will be assessed throughout the year by their class teachers in a variety of ways. This information will be used to plan next steps and future learning. </a:t>
            </a:r>
          </a:p>
          <a:p>
            <a:r>
              <a:rPr lang="en-GB" dirty="0">
                <a:latin typeface="HfW cursive" panose="00000500000000000000" pitchFamily="2" charset="0"/>
              </a:rPr>
              <a:t>We will share the outcomes of these assessments throughout the year via Parent’s Evenings, End of Year Reports and Daily Conversations so we can work as a TEAM to support your child’s learning!</a:t>
            </a:r>
          </a:p>
          <a:p>
            <a:endParaRPr lang="en-GB" dirty="0">
              <a:latin typeface="HfW cursive" panose="00000500000000000000" pitchFamily="2" charset="0"/>
            </a:endParaRPr>
          </a:p>
          <a:p>
            <a:endParaRPr lang="en-GB" u="sng" dirty="0">
              <a:latin typeface="HfW cursive" panose="00000500000000000000" pitchFamily="2" charset="0"/>
            </a:endParaRPr>
          </a:p>
          <a:p>
            <a:r>
              <a:rPr lang="en-GB" u="sng" dirty="0">
                <a:latin typeface="HfW cursive" panose="00000500000000000000" pitchFamily="2" charset="0"/>
              </a:rPr>
              <a:t>KS1 Formal Assessments</a:t>
            </a:r>
          </a:p>
          <a:p>
            <a:endParaRPr lang="en-GB" dirty="0">
              <a:latin typeface="HfW cursive" panose="00000500000000000000" pitchFamily="2" charset="0"/>
            </a:endParaRPr>
          </a:p>
          <a:p>
            <a:r>
              <a:rPr lang="en-GB" dirty="0">
                <a:latin typeface="HfW cursive" panose="00000500000000000000" pitchFamily="2" charset="0"/>
              </a:rPr>
              <a:t>Year 1 will take part in Phonics Screening in June 2023 </a:t>
            </a:r>
          </a:p>
          <a:p>
            <a:r>
              <a:rPr lang="en-GB" dirty="0">
                <a:latin typeface="HfW cursive" panose="00000500000000000000" pitchFamily="2" charset="0"/>
              </a:rPr>
              <a:t>Year 2 children who did not take/pass Phonics Screening in Year 1 will retake in June 2023</a:t>
            </a:r>
          </a:p>
          <a:p>
            <a:endParaRPr lang="en-GB" dirty="0">
              <a:latin typeface="HfW cursive" panose="00000500000000000000" pitchFamily="2" charset="0"/>
            </a:endParaRPr>
          </a:p>
          <a:p>
            <a:endParaRPr lang="en-GB" dirty="0">
              <a:latin typeface="HfW cursive" panose="00000500000000000000" pitchFamily="2" charset="0"/>
            </a:endParaRPr>
          </a:p>
          <a:p>
            <a:endParaRPr lang="en-GB" dirty="0"/>
          </a:p>
          <a:p>
            <a:endParaRPr lang="en-GB" dirty="0"/>
          </a:p>
          <a:p>
            <a:endParaRPr lang="en-GB" dirty="0"/>
          </a:p>
        </p:txBody>
      </p:sp>
    </p:spTree>
    <p:extLst>
      <p:ext uri="{BB962C8B-B14F-4D97-AF65-F5344CB8AC3E}">
        <p14:creationId xmlns:p14="http://schemas.microsoft.com/office/powerpoint/2010/main" val="867634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HfW cursive" panose="00000500000000000000" pitchFamily="2" charset="0"/>
              </a:rPr>
              <a:t>PE</a:t>
            </a:r>
          </a:p>
        </p:txBody>
      </p:sp>
      <p:sp>
        <p:nvSpPr>
          <p:cNvPr id="3" name="Content Placeholder 2"/>
          <p:cNvSpPr>
            <a:spLocks noGrp="1"/>
          </p:cNvSpPr>
          <p:nvPr>
            <p:ph idx="1"/>
          </p:nvPr>
        </p:nvSpPr>
        <p:spPr>
          <a:xfrm>
            <a:off x="810000" y="2111650"/>
            <a:ext cx="10554574" cy="3636511"/>
          </a:xfrm>
        </p:spPr>
        <p:txBody>
          <a:bodyPr>
            <a:normAutofit/>
          </a:bodyPr>
          <a:lstStyle/>
          <a:p>
            <a:pPr marL="0" indent="0">
              <a:buNone/>
            </a:pPr>
            <a:r>
              <a:rPr lang="en-GB" sz="1600" dirty="0">
                <a:latin typeface="HfW cursive" panose="00000500000000000000" pitchFamily="2" charset="0"/>
              </a:rPr>
              <a:t>Children will have two PE sessions a week- one with a PE specialist and one with their class teacher. They are required to come to school in their PE kits on the day of their PE lessons.</a:t>
            </a:r>
          </a:p>
          <a:p>
            <a:pPr marL="0" indent="0">
              <a:buNone/>
            </a:pPr>
            <a:r>
              <a:rPr lang="en-GB" sz="1600" dirty="0">
                <a:latin typeface="HfW cursive" panose="00000500000000000000" pitchFamily="2" charset="0"/>
              </a:rPr>
              <a:t>As well as specific PE lessons each week KS1 children will be exercising every day in order to develop their fitness and gross motor skills through activities such as- daily run, yoga and  dancing.</a:t>
            </a:r>
          </a:p>
          <a:p>
            <a:pPr marL="0" indent="0">
              <a:buNone/>
            </a:pPr>
            <a:endParaRPr lang="en-GB" sz="1600" dirty="0">
              <a:latin typeface="HfW cursive" panose="00000500000000000000" pitchFamily="2" charset="0"/>
            </a:endParaRPr>
          </a:p>
          <a:p>
            <a:pPr marL="0" indent="0">
              <a:buNone/>
            </a:pPr>
            <a:r>
              <a:rPr lang="en-GB" sz="1600" dirty="0">
                <a:latin typeface="HfW cursive" panose="00000500000000000000" pitchFamily="2" charset="0"/>
              </a:rPr>
              <a:t>PE KIT</a:t>
            </a:r>
          </a:p>
          <a:p>
            <a:pPr marL="0" indent="0">
              <a:buNone/>
            </a:pPr>
            <a:r>
              <a:rPr lang="en-GB" sz="1600" dirty="0">
                <a:latin typeface="HfW cursive" panose="00000500000000000000" pitchFamily="2" charset="0"/>
              </a:rPr>
              <a:t>Black/Navy Shorts or Jogging Bottoms</a:t>
            </a:r>
          </a:p>
          <a:p>
            <a:pPr marL="0" indent="0">
              <a:buNone/>
            </a:pPr>
            <a:r>
              <a:rPr lang="en-GB" sz="1600" dirty="0">
                <a:latin typeface="HfW cursive" panose="00000500000000000000" pitchFamily="2" charset="0"/>
              </a:rPr>
              <a:t>White T-shirt</a:t>
            </a:r>
          </a:p>
          <a:p>
            <a:pPr marL="0" indent="0">
              <a:buNone/>
            </a:pPr>
            <a:r>
              <a:rPr lang="en-GB" sz="1600" dirty="0">
                <a:latin typeface="HfW cursive" panose="00000500000000000000" pitchFamily="2" charset="0"/>
              </a:rPr>
              <a:t>Black plimsolls or trainers</a:t>
            </a:r>
          </a:p>
        </p:txBody>
      </p:sp>
      <p:graphicFrame>
        <p:nvGraphicFramePr>
          <p:cNvPr id="4" name="Table 3"/>
          <p:cNvGraphicFramePr>
            <a:graphicFrameLocks noGrp="1"/>
          </p:cNvGraphicFramePr>
          <p:nvPr>
            <p:extLst>
              <p:ext uri="{D42A27DB-BD31-4B8C-83A1-F6EECF244321}">
                <p14:modId xmlns:p14="http://schemas.microsoft.com/office/powerpoint/2010/main" val="859028697"/>
              </p:ext>
            </p:extLst>
          </p:nvPr>
        </p:nvGraphicFramePr>
        <p:xfrm>
          <a:off x="810000" y="5748161"/>
          <a:ext cx="10474128" cy="1036320"/>
        </p:xfrm>
        <a:graphic>
          <a:graphicData uri="http://schemas.openxmlformats.org/drawingml/2006/table">
            <a:tbl>
              <a:tblPr firstRow="1" bandRow="1">
                <a:tableStyleId>{5C22544A-7EE6-4342-B048-85BDC9FD1C3A}</a:tableStyleId>
              </a:tblPr>
              <a:tblGrid>
                <a:gridCol w="1496304">
                  <a:extLst>
                    <a:ext uri="{9D8B030D-6E8A-4147-A177-3AD203B41FA5}">
                      <a16:colId xmlns:a16="http://schemas.microsoft.com/office/drawing/2014/main" val="1453644682"/>
                    </a:ext>
                  </a:extLst>
                </a:gridCol>
                <a:gridCol w="1496304">
                  <a:extLst>
                    <a:ext uri="{9D8B030D-6E8A-4147-A177-3AD203B41FA5}">
                      <a16:colId xmlns:a16="http://schemas.microsoft.com/office/drawing/2014/main" val="2000143685"/>
                    </a:ext>
                  </a:extLst>
                </a:gridCol>
                <a:gridCol w="1496304">
                  <a:extLst>
                    <a:ext uri="{9D8B030D-6E8A-4147-A177-3AD203B41FA5}">
                      <a16:colId xmlns:a16="http://schemas.microsoft.com/office/drawing/2014/main" val="363716510"/>
                    </a:ext>
                  </a:extLst>
                </a:gridCol>
                <a:gridCol w="1496304">
                  <a:extLst>
                    <a:ext uri="{9D8B030D-6E8A-4147-A177-3AD203B41FA5}">
                      <a16:colId xmlns:a16="http://schemas.microsoft.com/office/drawing/2014/main" val="4252061871"/>
                    </a:ext>
                  </a:extLst>
                </a:gridCol>
                <a:gridCol w="1496304">
                  <a:extLst>
                    <a:ext uri="{9D8B030D-6E8A-4147-A177-3AD203B41FA5}">
                      <a16:colId xmlns:a16="http://schemas.microsoft.com/office/drawing/2014/main" val="879580071"/>
                    </a:ext>
                  </a:extLst>
                </a:gridCol>
                <a:gridCol w="1496304">
                  <a:extLst>
                    <a:ext uri="{9D8B030D-6E8A-4147-A177-3AD203B41FA5}">
                      <a16:colId xmlns:a16="http://schemas.microsoft.com/office/drawing/2014/main" val="1879387031"/>
                    </a:ext>
                  </a:extLst>
                </a:gridCol>
                <a:gridCol w="1496304">
                  <a:extLst>
                    <a:ext uri="{9D8B030D-6E8A-4147-A177-3AD203B41FA5}">
                      <a16:colId xmlns:a16="http://schemas.microsoft.com/office/drawing/2014/main" val="535094480"/>
                    </a:ext>
                  </a:extLst>
                </a:gridCol>
              </a:tblGrid>
              <a:tr h="370840">
                <a:tc>
                  <a:txBody>
                    <a:bodyPr/>
                    <a:lstStyle/>
                    <a:p>
                      <a:r>
                        <a:rPr lang="en-GB" sz="1400" dirty="0">
                          <a:latin typeface="HfW cursive" panose="00000500000000000000" pitchFamily="2" charset="0"/>
                        </a:rPr>
                        <a:t>Badgers</a:t>
                      </a:r>
                    </a:p>
                    <a:p>
                      <a:endParaRPr lang="en-GB" sz="1400" dirty="0">
                        <a:latin typeface="HfW cursive" panose="00000500000000000000" pitchFamily="2" charset="0"/>
                      </a:endParaRPr>
                    </a:p>
                  </a:txBody>
                  <a:tcPr/>
                </a:tc>
                <a:tc>
                  <a:txBody>
                    <a:bodyPr/>
                    <a:lstStyle/>
                    <a:p>
                      <a:r>
                        <a:rPr lang="en-GB" sz="1400" dirty="0">
                          <a:latin typeface="HfW cursive" panose="00000500000000000000" pitchFamily="2" charset="0"/>
                        </a:rPr>
                        <a:t>Foxes</a:t>
                      </a:r>
                    </a:p>
                  </a:txBody>
                  <a:tcPr/>
                </a:tc>
                <a:tc>
                  <a:txBody>
                    <a:bodyPr/>
                    <a:lstStyle/>
                    <a:p>
                      <a:r>
                        <a:rPr lang="en-GB" sz="1400" dirty="0">
                          <a:latin typeface="HfW cursive" panose="00000500000000000000" pitchFamily="2" charset="0"/>
                        </a:rPr>
                        <a:t>Hares</a:t>
                      </a:r>
                    </a:p>
                  </a:txBody>
                  <a:tcPr/>
                </a:tc>
                <a:tc>
                  <a:txBody>
                    <a:bodyPr/>
                    <a:lstStyle/>
                    <a:p>
                      <a:r>
                        <a:rPr lang="en-GB" sz="1400" dirty="0">
                          <a:latin typeface="HfW cursive" panose="00000500000000000000" pitchFamily="2" charset="0"/>
                        </a:rPr>
                        <a:t>Hedgehogs</a:t>
                      </a:r>
                    </a:p>
                  </a:txBody>
                  <a:tcPr/>
                </a:tc>
                <a:tc>
                  <a:txBody>
                    <a:bodyPr/>
                    <a:lstStyle/>
                    <a:p>
                      <a:r>
                        <a:rPr lang="en-GB" sz="1400" dirty="0">
                          <a:latin typeface="HfW cursive" panose="00000500000000000000" pitchFamily="2" charset="0"/>
                        </a:rPr>
                        <a:t>Owls</a:t>
                      </a:r>
                    </a:p>
                  </a:txBody>
                  <a:tcPr/>
                </a:tc>
                <a:tc>
                  <a:txBody>
                    <a:bodyPr/>
                    <a:lstStyle/>
                    <a:p>
                      <a:r>
                        <a:rPr lang="en-GB" sz="1400" dirty="0">
                          <a:latin typeface="HfW cursive" panose="00000500000000000000" pitchFamily="2" charset="0"/>
                        </a:rPr>
                        <a:t>Rabbits</a:t>
                      </a:r>
                    </a:p>
                  </a:txBody>
                  <a:tcPr/>
                </a:tc>
                <a:tc>
                  <a:txBody>
                    <a:bodyPr/>
                    <a:lstStyle/>
                    <a:p>
                      <a:r>
                        <a:rPr lang="en-GB" sz="1400" dirty="0">
                          <a:latin typeface="HfW cursive" panose="00000500000000000000" pitchFamily="2" charset="0"/>
                        </a:rPr>
                        <a:t>Squirrels</a:t>
                      </a:r>
                    </a:p>
                  </a:txBody>
                  <a:tcPr/>
                </a:tc>
                <a:extLst>
                  <a:ext uri="{0D108BD9-81ED-4DB2-BD59-A6C34878D82A}">
                    <a16:rowId xmlns:a16="http://schemas.microsoft.com/office/drawing/2014/main" val="2416289687"/>
                  </a:ext>
                </a:extLst>
              </a:tr>
              <a:tr h="370840">
                <a:tc>
                  <a:txBody>
                    <a:bodyPr/>
                    <a:lstStyle/>
                    <a:p>
                      <a:r>
                        <a:rPr lang="en-GB" sz="1400" dirty="0">
                          <a:latin typeface="HfW cursive" panose="00000500000000000000" pitchFamily="2" charset="0"/>
                        </a:rPr>
                        <a:t>Tuesday</a:t>
                      </a:r>
                    </a:p>
                    <a:p>
                      <a:r>
                        <a:rPr lang="en-GB" sz="1400" dirty="0">
                          <a:latin typeface="HfW cursive" panose="00000500000000000000" pitchFamily="2" charset="0"/>
                        </a:rPr>
                        <a:t>Wednesday</a:t>
                      </a:r>
                    </a:p>
                  </a:txBody>
                  <a:tcPr/>
                </a:tc>
                <a:tc>
                  <a:txBody>
                    <a:bodyPr/>
                    <a:lstStyle/>
                    <a:p>
                      <a:r>
                        <a:rPr lang="en-GB" sz="1400" dirty="0">
                          <a:latin typeface="HfW cursive" panose="00000500000000000000" pitchFamily="2" charset="0"/>
                        </a:rPr>
                        <a:t>Tuesday</a:t>
                      </a:r>
                    </a:p>
                    <a:p>
                      <a:r>
                        <a:rPr lang="en-GB" sz="1400" dirty="0">
                          <a:latin typeface="HfW cursive" panose="00000500000000000000" pitchFamily="2" charset="0"/>
                        </a:rPr>
                        <a:t>Wednesday</a:t>
                      </a:r>
                    </a:p>
                  </a:txBody>
                  <a:tcPr/>
                </a:tc>
                <a:tc>
                  <a:txBody>
                    <a:bodyPr/>
                    <a:lstStyle/>
                    <a:p>
                      <a:r>
                        <a:rPr lang="en-GB" sz="1400" dirty="0">
                          <a:latin typeface="HfW cursive" panose="00000500000000000000" pitchFamily="2" charset="0"/>
                        </a:rPr>
                        <a:t>Tuesday</a:t>
                      </a:r>
                    </a:p>
                    <a:p>
                      <a:r>
                        <a:rPr lang="en-GB" sz="1400">
                          <a:latin typeface="HfW cursive" panose="00000500000000000000" pitchFamily="2" charset="0"/>
                        </a:rPr>
                        <a:t>Wednesday</a:t>
                      </a:r>
                      <a:endParaRPr lang="en-GB" sz="1400" dirty="0">
                        <a:latin typeface="HfW cursive" panose="00000500000000000000" pitchFamily="2" charset="0"/>
                      </a:endParaRPr>
                    </a:p>
                  </a:txBody>
                  <a:tcPr/>
                </a:tc>
                <a:tc>
                  <a:txBody>
                    <a:bodyPr/>
                    <a:lstStyle/>
                    <a:p>
                      <a:r>
                        <a:rPr lang="en-GB" sz="1400" dirty="0">
                          <a:latin typeface="HfW cursive" panose="00000500000000000000" pitchFamily="2" charset="0"/>
                        </a:rPr>
                        <a:t>Monday</a:t>
                      </a:r>
                    </a:p>
                    <a:p>
                      <a:r>
                        <a:rPr lang="en-GB" sz="1400" dirty="0">
                          <a:latin typeface="HfW cursive" panose="00000500000000000000" pitchFamily="2" charset="0"/>
                        </a:rPr>
                        <a:t>Wednesday</a:t>
                      </a:r>
                    </a:p>
                  </a:txBody>
                  <a:tcPr/>
                </a:tc>
                <a:tc>
                  <a:txBody>
                    <a:bodyPr/>
                    <a:lstStyle/>
                    <a:p>
                      <a:r>
                        <a:rPr lang="en-GB" sz="1400" dirty="0">
                          <a:latin typeface="HfW cursive" panose="00000500000000000000" pitchFamily="2" charset="0"/>
                        </a:rPr>
                        <a:t>Monday</a:t>
                      </a:r>
                    </a:p>
                    <a:p>
                      <a:r>
                        <a:rPr lang="en-GB" sz="1400" dirty="0">
                          <a:latin typeface="HfW cursive" panose="00000500000000000000" pitchFamily="2" charset="0"/>
                        </a:rPr>
                        <a:t>Wednesday</a:t>
                      </a:r>
                    </a:p>
                  </a:txBody>
                  <a:tcPr/>
                </a:tc>
                <a:tc>
                  <a:txBody>
                    <a:bodyPr/>
                    <a:lstStyle/>
                    <a:p>
                      <a:r>
                        <a:rPr lang="en-GB" sz="1400" dirty="0">
                          <a:latin typeface="HfW cursive" panose="00000500000000000000" pitchFamily="2" charset="0"/>
                        </a:rPr>
                        <a:t>Monday</a:t>
                      </a:r>
                    </a:p>
                    <a:p>
                      <a:r>
                        <a:rPr lang="en-GB" sz="1400" dirty="0">
                          <a:latin typeface="HfW cursive" panose="00000500000000000000" pitchFamily="2" charset="0"/>
                        </a:rPr>
                        <a:t>Wednesday</a:t>
                      </a:r>
                    </a:p>
                  </a:txBody>
                  <a:tcPr/>
                </a:tc>
                <a:tc>
                  <a:txBody>
                    <a:bodyPr/>
                    <a:lstStyle/>
                    <a:p>
                      <a:r>
                        <a:rPr lang="en-GB" sz="1400" dirty="0">
                          <a:latin typeface="HfW cursive" panose="00000500000000000000" pitchFamily="2" charset="0"/>
                        </a:rPr>
                        <a:t>Monday</a:t>
                      </a:r>
                    </a:p>
                    <a:p>
                      <a:r>
                        <a:rPr lang="en-GB" sz="1400" dirty="0">
                          <a:latin typeface="HfW cursive" panose="00000500000000000000" pitchFamily="2" charset="0"/>
                        </a:rPr>
                        <a:t>Wednesday</a:t>
                      </a:r>
                    </a:p>
                  </a:txBody>
                  <a:tcPr/>
                </a:tc>
                <a:extLst>
                  <a:ext uri="{0D108BD9-81ED-4DB2-BD59-A6C34878D82A}">
                    <a16:rowId xmlns:a16="http://schemas.microsoft.com/office/drawing/2014/main" val="2488835788"/>
                  </a:ext>
                </a:extLst>
              </a:tr>
            </a:tbl>
          </a:graphicData>
        </a:graphic>
      </p:graphicFrame>
    </p:spTree>
    <p:extLst>
      <p:ext uri="{BB962C8B-B14F-4D97-AF65-F5344CB8AC3E}">
        <p14:creationId xmlns:p14="http://schemas.microsoft.com/office/powerpoint/2010/main" val="1974758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collage of clothes and shoes&#10;&#10;Description automatically generated">
            <a:extLst>
              <a:ext uri="{FF2B5EF4-FFF2-40B4-BE49-F238E27FC236}">
                <a16:creationId xmlns:a16="http://schemas.microsoft.com/office/drawing/2014/main" id="{5C9FD45B-EF73-36D7-6654-A83B25333D77}"/>
              </a:ext>
            </a:extLst>
          </p:cNvPr>
          <p:cNvPicPr>
            <a:picLocks noGrp="1" noChangeAspect="1"/>
          </p:cNvPicPr>
          <p:nvPr>
            <p:ph idx="1"/>
          </p:nvPr>
        </p:nvPicPr>
        <p:blipFill>
          <a:blip r:embed="rId2"/>
          <a:stretch>
            <a:fillRect/>
          </a:stretch>
        </p:blipFill>
        <p:spPr>
          <a:xfrm>
            <a:off x="3894312" y="33048"/>
            <a:ext cx="5639982" cy="6791904"/>
          </a:xfrm>
          <a:prstGeom prst="rect">
            <a:avLst/>
          </a:prstGeom>
        </p:spPr>
      </p:pic>
      <p:sp>
        <p:nvSpPr>
          <p:cNvPr id="2" name="Title 1">
            <a:extLst>
              <a:ext uri="{FF2B5EF4-FFF2-40B4-BE49-F238E27FC236}">
                <a16:creationId xmlns:a16="http://schemas.microsoft.com/office/drawing/2014/main" id="{75DF3430-B20E-F2D3-2A2A-3ADC09030B9C}"/>
              </a:ext>
            </a:extLst>
          </p:cNvPr>
          <p:cNvSpPr>
            <a:spLocks noGrp="1"/>
          </p:cNvSpPr>
          <p:nvPr>
            <p:ph type="title"/>
          </p:nvPr>
        </p:nvSpPr>
        <p:spPr>
          <a:xfrm>
            <a:off x="810000" y="447188"/>
            <a:ext cx="10571998" cy="970450"/>
          </a:xfrm>
        </p:spPr>
        <p:txBody>
          <a:bodyPr/>
          <a:lstStyle/>
          <a:p>
            <a:r>
              <a:rPr lang="en-GB" dirty="0">
                <a:latin typeface="HfW cursive" panose="00000500000000000000" pitchFamily="2" charset="0"/>
              </a:rPr>
              <a:t>Uniform</a:t>
            </a:r>
          </a:p>
        </p:txBody>
      </p:sp>
    </p:spTree>
    <p:extLst>
      <p:ext uri="{BB962C8B-B14F-4D97-AF65-F5344CB8AC3E}">
        <p14:creationId xmlns:p14="http://schemas.microsoft.com/office/powerpoint/2010/main" val="4149139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HfW cursive" panose="00000500000000000000" pitchFamily="2" charset="0"/>
              </a:rPr>
              <a:t>Things to remember:</a:t>
            </a:r>
          </a:p>
        </p:txBody>
      </p:sp>
      <p:sp>
        <p:nvSpPr>
          <p:cNvPr id="3" name="Content Placeholder 2"/>
          <p:cNvSpPr>
            <a:spLocks noGrp="1"/>
          </p:cNvSpPr>
          <p:nvPr>
            <p:ph idx="1"/>
          </p:nvPr>
        </p:nvSpPr>
        <p:spPr/>
        <p:txBody>
          <a:bodyPr/>
          <a:lstStyle/>
          <a:p>
            <a:r>
              <a:rPr lang="en-GB" dirty="0">
                <a:latin typeface="HfW cursive" panose="00000500000000000000" pitchFamily="2" charset="0"/>
              </a:rPr>
              <a:t>Water Bottle </a:t>
            </a:r>
          </a:p>
          <a:p>
            <a:r>
              <a:rPr lang="en-GB" dirty="0">
                <a:latin typeface="HfW cursive" panose="00000500000000000000" pitchFamily="2" charset="0"/>
              </a:rPr>
              <a:t>Book Bag with Reading Card, Reading Books and Homework Book (Friday ONLY)</a:t>
            </a:r>
          </a:p>
          <a:p>
            <a:r>
              <a:rPr lang="en-GB" dirty="0">
                <a:latin typeface="HfW cursive" panose="00000500000000000000" pitchFamily="2" charset="0"/>
              </a:rPr>
              <a:t>Coat (for bad weather)</a:t>
            </a:r>
          </a:p>
          <a:p>
            <a:r>
              <a:rPr lang="en-GB" dirty="0">
                <a:latin typeface="HfW cursive" panose="00000500000000000000" pitchFamily="2" charset="0"/>
              </a:rPr>
              <a:t>Hat (for good weather)</a:t>
            </a:r>
          </a:p>
          <a:p>
            <a:r>
              <a:rPr lang="en-GB" dirty="0">
                <a:latin typeface="HfW cursive" panose="00000500000000000000" pitchFamily="2" charset="0"/>
              </a:rPr>
              <a:t>Wear PE kit on PE days</a:t>
            </a:r>
          </a:p>
          <a:p>
            <a:endParaRPr lang="en-GB" dirty="0">
              <a:latin typeface="HfW cursive" panose="00000500000000000000" pitchFamily="2" charset="0"/>
            </a:endParaRPr>
          </a:p>
          <a:p>
            <a:endParaRPr lang="en-GB" dirty="0">
              <a:latin typeface="HfW cursive" panose="00000500000000000000" pitchFamily="2" charset="0"/>
            </a:endParaRPr>
          </a:p>
          <a:p>
            <a:pPr marL="0" indent="0" algn="ctr">
              <a:buNone/>
            </a:pPr>
            <a:r>
              <a:rPr lang="en-GB" dirty="0">
                <a:latin typeface="HfW cursive" panose="00000500000000000000" pitchFamily="2" charset="0"/>
              </a:rPr>
              <a:t>LABEL EVERYTHING!!!!</a:t>
            </a:r>
            <a:endParaRPr lang="en-GB" dirty="0"/>
          </a:p>
        </p:txBody>
      </p:sp>
    </p:spTree>
    <p:extLst>
      <p:ext uri="{BB962C8B-B14F-4D97-AF65-F5344CB8AC3E}">
        <p14:creationId xmlns:p14="http://schemas.microsoft.com/office/powerpoint/2010/main" val="36042521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HfW cursive" panose="00000500000000000000" pitchFamily="2" charset="0"/>
              </a:rPr>
              <a:t>Thank you!</a:t>
            </a:r>
          </a:p>
        </p:txBody>
      </p:sp>
      <p:sp>
        <p:nvSpPr>
          <p:cNvPr id="3" name="TextBox 2"/>
          <p:cNvSpPr txBox="1"/>
          <p:nvPr/>
        </p:nvSpPr>
        <p:spPr>
          <a:xfrm>
            <a:off x="955963" y="2971800"/>
            <a:ext cx="8052956" cy="1200329"/>
          </a:xfrm>
          <a:prstGeom prst="rect">
            <a:avLst/>
          </a:prstGeom>
          <a:noFill/>
        </p:spPr>
        <p:txBody>
          <a:bodyPr wrap="square" rtlCol="0">
            <a:spAutoFit/>
          </a:bodyPr>
          <a:lstStyle/>
          <a:p>
            <a:r>
              <a:rPr lang="en-GB" sz="2400" dirty="0">
                <a:latin typeface="HfW cursive" panose="00000500000000000000" pitchFamily="2" charset="0"/>
              </a:rPr>
              <a:t>If you have any questions please catch any of us! </a:t>
            </a:r>
            <a:br>
              <a:rPr lang="en-GB" sz="2400" dirty="0">
                <a:latin typeface="HfW cursive" panose="00000500000000000000" pitchFamily="2" charset="0"/>
              </a:rPr>
            </a:br>
            <a:endParaRPr lang="en-GB" sz="2400" dirty="0">
              <a:latin typeface="HfW cursive" panose="00000500000000000000" pitchFamily="2" charset="0"/>
            </a:endParaRPr>
          </a:p>
          <a:p>
            <a:r>
              <a:rPr lang="en-GB" sz="2400" dirty="0">
                <a:latin typeface="HfW cursive" panose="00000500000000000000" pitchFamily="2" charset="0"/>
              </a:rPr>
              <a:t>Now let’s go see KS1!</a:t>
            </a: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0" b="100000" l="0" r="98667"/>
                    </a14:imgEffect>
                  </a14:imgLayer>
                </a14:imgProps>
              </a:ext>
            </a:extLst>
          </a:blip>
          <a:stretch>
            <a:fillRect/>
          </a:stretch>
        </p:blipFill>
        <p:spPr>
          <a:xfrm>
            <a:off x="5253036" y="4285396"/>
            <a:ext cx="2143125" cy="2143125"/>
          </a:xfrm>
          <a:prstGeom prst="rect">
            <a:avLst/>
          </a:prstGeom>
        </p:spPr>
      </p:pic>
    </p:spTree>
    <p:extLst>
      <p:ext uri="{BB962C8B-B14F-4D97-AF65-F5344CB8AC3E}">
        <p14:creationId xmlns:p14="http://schemas.microsoft.com/office/powerpoint/2010/main" val="336282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712" y="801518"/>
            <a:ext cx="10571998" cy="970450"/>
          </a:xfrm>
        </p:spPr>
        <p:txBody>
          <a:bodyPr/>
          <a:lstStyle/>
          <a:p>
            <a:br>
              <a:rPr lang="en-GB" dirty="0"/>
            </a:br>
            <a:r>
              <a:rPr lang="en-GB" dirty="0">
                <a:latin typeface="HfW cursive" panose="00000500000000000000" pitchFamily="2" charset="0"/>
              </a:rPr>
              <a:t>KS1 Additional Adults</a:t>
            </a:r>
          </a:p>
        </p:txBody>
      </p:sp>
      <p:sp>
        <p:nvSpPr>
          <p:cNvPr id="3" name="Content Placeholder 2"/>
          <p:cNvSpPr>
            <a:spLocks noGrp="1"/>
          </p:cNvSpPr>
          <p:nvPr>
            <p:ph idx="1"/>
          </p:nvPr>
        </p:nvSpPr>
        <p:spPr>
          <a:xfrm>
            <a:off x="965016" y="1981655"/>
            <a:ext cx="4644828" cy="3636511"/>
          </a:xfrm>
        </p:spPr>
        <p:txBody>
          <a:bodyPr>
            <a:normAutofit/>
          </a:bodyPr>
          <a:lstStyle/>
          <a:p>
            <a:pPr marL="0" indent="0">
              <a:buNone/>
            </a:pPr>
            <a:r>
              <a:rPr lang="en-GB" b="1" u="sng" dirty="0" err="1">
                <a:latin typeface="HfW cursive" panose="00000500000000000000" pitchFamily="2" charset="0"/>
              </a:rPr>
              <a:t>Kersall</a:t>
            </a:r>
            <a:r>
              <a:rPr lang="en-GB" b="1" u="sng" dirty="0">
                <a:latin typeface="HfW cursive" panose="00000500000000000000" pitchFamily="2" charset="0"/>
              </a:rPr>
              <a:t> Drive Campus</a:t>
            </a:r>
          </a:p>
          <a:p>
            <a:pPr marL="0" indent="0">
              <a:buNone/>
            </a:pPr>
            <a:endParaRPr lang="en-GB" dirty="0">
              <a:latin typeface="HfW cursive" panose="00000500000000000000" pitchFamily="2" charset="0"/>
            </a:endParaRPr>
          </a:p>
          <a:p>
            <a:pPr marL="0" indent="0">
              <a:buNone/>
            </a:pPr>
            <a:r>
              <a:rPr lang="en-GB" dirty="0">
                <a:latin typeface="HfW cursive" panose="00000500000000000000" pitchFamily="2" charset="0"/>
              </a:rPr>
              <a:t>Mrs Tracey Askew</a:t>
            </a:r>
          </a:p>
          <a:p>
            <a:pPr marL="0" indent="0">
              <a:buNone/>
            </a:pPr>
            <a:r>
              <a:rPr lang="en-GB" dirty="0">
                <a:latin typeface="HfW cursive" panose="00000500000000000000" pitchFamily="2" charset="0"/>
              </a:rPr>
              <a:t>Mrs Diane Fitch </a:t>
            </a:r>
          </a:p>
          <a:p>
            <a:pPr marL="0" indent="0">
              <a:buNone/>
            </a:pPr>
            <a:r>
              <a:rPr lang="en-GB" dirty="0">
                <a:latin typeface="HfW cursive" panose="00000500000000000000" pitchFamily="2" charset="0"/>
              </a:rPr>
              <a:t>Miss Jess Mackay</a:t>
            </a:r>
          </a:p>
          <a:p>
            <a:pPr marL="0" indent="0">
              <a:buNone/>
            </a:pPr>
            <a:r>
              <a:rPr lang="en-GB" dirty="0">
                <a:latin typeface="HfW cursive" panose="00000500000000000000" pitchFamily="2" charset="0"/>
              </a:rPr>
              <a:t>Miss Charlotte Mead</a:t>
            </a:r>
          </a:p>
          <a:p>
            <a:pPr marL="0" indent="0">
              <a:buNone/>
            </a:pPr>
            <a:r>
              <a:rPr lang="en-GB" dirty="0">
                <a:latin typeface="HfW cursive" panose="00000500000000000000" pitchFamily="2" charset="0"/>
              </a:rPr>
              <a:t>Miss Mel Reast </a:t>
            </a:r>
          </a:p>
          <a:p>
            <a:pPr marL="0" indent="0">
              <a:buNone/>
            </a:pPr>
            <a:r>
              <a:rPr lang="en-GB" dirty="0">
                <a:latin typeface="HfW cursive" panose="00000500000000000000" pitchFamily="2" charset="0"/>
              </a:rPr>
              <a:t>Mrs Jeanette Young</a:t>
            </a:r>
          </a:p>
        </p:txBody>
      </p:sp>
      <p:sp>
        <p:nvSpPr>
          <p:cNvPr id="4" name="Content Placeholder 2"/>
          <p:cNvSpPr txBox="1">
            <a:spLocks/>
          </p:cNvSpPr>
          <p:nvPr/>
        </p:nvSpPr>
        <p:spPr>
          <a:xfrm>
            <a:off x="6020131" y="2227577"/>
            <a:ext cx="4812146" cy="3636511"/>
          </a:xfrm>
          <a:prstGeom prst="rect">
            <a:avLst/>
          </a:prstGeom>
          <a:effectLst>
            <a:outerShdw blurRad="50800" dir="14400000">
              <a:srgbClr val="000000">
                <a:alpha val="40000"/>
              </a:srgbClr>
            </a:outerShdw>
          </a:effectLst>
        </p:spPr>
        <p:txBody>
          <a:bodyPr vert="horz" lIns="91440" tIns="45720" rIns="91440" bIns="45720" rtlCol="0" anchor="ctr">
            <a:no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buFont typeface="Wingdings 2" charset="2"/>
              <a:buNone/>
            </a:pPr>
            <a:r>
              <a:rPr lang="en-GB" b="1" u="sng" dirty="0">
                <a:latin typeface="HfW cursive" panose="00000500000000000000" pitchFamily="2" charset="0"/>
              </a:rPr>
              <a:t>Scotland Road Campus</a:t>
            </a:r>
          </a:p>
          <a:p>
            <a:pPr marL="0" indent="0">
              <a:buFont typeface="Wingdings 2" charset="2"/>
              <a:buNone/>
            </a:pPr>
            <a:endParaRPr lang="en-GB" b="1" u="sng" dirty="0">
              <a:latin typeface="HfW cursive" panose="00000500000000000000" pitchFamily="2" charset="0"/>
            </a:endParaRPr>
          </a:p>
          <a:p>
            <a:pPr marL="0" indent="0">
              <a:buFont typeface="Wingdings 2" charset="2"/>
              <a:buNone/>
            </a:pPr>
            <a:r>
              <a:rPr lang="en-GB" dirty="0">
                <a:latin typeface="HfW cursive" panose="00000500000000000000" pitchFamily="2" charset="0"/>
              </a:rPr>
              <a:t>Miss Anita Malone</a:t>
            </a:r>
          </a:p>
          <a:p>
            <a:pPr marL="0" indent="0">
              <a:buFont typeface="Wingdings 2" charset="2"/>
              <a:buNone/>
            </a:pPr>
            <a:r>
              <a:rPr lang="en-GB" dirty="0">
                <a:latin typeface="HfW cursive" panose="00000500000000000000" pitchFamily="2" charset="0"/>
              </a:rPr>
              <a:t>Mrs Gill Allen</a:t>
            </a:r>
          </a:p>
          <a:p>
            <a:pPr marL="0" indent="0">
              <a:buFont typeface="Wingdings 2" charset="2"/>
              <a:buNone/>
            </a:pPr>
            <a:r>
              <a:rPr lang="en-GB" dirty="0">
                <a:latin typeface="HfW cursive" panose="00000500000000000000" pitchFamily="2" charset="0"/>
              </a:rPr>
              <a:t>Mrs Lucinda Hayes</a:t>
            </a:r>
          </a:p>
          <a:p>
            <a:pPr marL="0" indent="0">
              <a:buFont typeface="Wingdings 2" charset="2"/>
              <a:buNone/>
            </a:pPr>
            <a:r>
              <a:rPr lang="en-GB" dirty="0">
                <a:latin typeface="HfW cursive" panose="00000500000000000000" pitchFamily="2" charset="0"/>
              </a:rPr>
              <a:t>Mrs Fil </a:t>
            </a:r>
            <a:r>
              <a:rPr lang="en-GB" dirty="0" err="1">
                <a:latin typeface="HfW cursive" panose="00000500000000000000" pitchFamily="2" charset="0"/>
              </a:rPr>
              <a:t>Pagnozzi</a:t>
            </a:r>
            <a:endParaRPr lang="en-GB" dirty="0">
              <a:latin typeface="HfW cursive" panose="00000500000000000000" pitchFamily="2" charset="0"/>
            </a:endParaRPr>
          </a:p>
          <a:p>
            <a:pPr marL="0" indent="0">
              <a:buFont typeface="Wingdings 2" charset="2"/>
              <a:buNone/>
            </a:pPr>
            <a:endParaRPr lang="en-GB" b="1" u="sng" dirty="0">
              <a:latin typeface="HfW cursive" panose="00000500000000000000" pitchFamily="2" charset="0"/>
            </a:endParaRPr>
          </a:p>
          <a:p>
            <a:pPr marL="0" indent="0">
              <a:buFont typeface="Wingdings 2" charset="2"/>
              <a:buNone/>
            </a:pPr>
            <a:endParaRPr lang="en-GB" b="1" u="sng" dirty="0">
              <a:latin typeface="HfW cursive" panose="00000500000000000000" pitchFamily="2" charset="0"/>
            </a:endParaRPr>
          </a:p>
          <a:p>
            <a:pPr marL="0" indent="0">
              <a:buFont typeface="Wingdings 2" charset="2"/>
              <a:buNone/>
            </a:pPr>
            <a:endParaRPr lang="en-GB" b="1" u="sng" dirty="0">
              <a:latin typeface="HfW cursive" panose="00000500000000000000" pitchFamily="2" charset="0"/>
            </a:endParaRPr>
          </a:p>
        </p:txBody>
      </p:sp>
    </p:spTree>
    <p:extLst>
      <p:ext uri="{BB962C8B-B14F-4D97-AF65-F5344CB8AC3E}">
        <p14:creationId xmlns:p14="http://schemas.microsoft.com/office/powerpoint/2010/main" val="2863701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additive="base">
                                        <p:cTn id="2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 calcmode="lin" valueType="num">
                                      <p:cBhvr additive="base">
                                        <p:cTn id="3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 calcmode="lin" valueType="num">
                                      <p:cBhvr additive="base">
                                        <p:cTn id="36"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 calcmode="lin" valueType="num">
                                      <p:cBhvr additive="base">
                                        <p:cTn id="42"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3">
                                            <p:txEl>
                                              <p:pRg st="7" end="7"/>
                                            </p:txEl>
                                          </p:spTgt>
                                        </p:tgtEl>
                                        <p:attrNameLst>
                                          <p:attrName>style.visibility</p:attrName>
                                        </p:attrNameLst>
                                      </p:cBhvr>
                                      <p:to>
                                        <p:strVal val="visible"/>
                                      </p:to>
                                    </p:set>
                                    <p:anim calcmode="lin" valueType="num">
                                      <p:cBhvr additive="base">
                                        <p:cTn id="48"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4"/>
                                        </p:tgtEl>
                                        <p:attrNameLst>
                                          <p:attrName>style.visibility</p:attrName>
                                        </p:attrNameLst>
                                      </p:cBhvr>
                                      <p:to>
                                        <p:strVal val="visible"/>
                                      </p:to>
                                    </p:set>
                                    <p:anim calcmode="lin" valueType="num">
                                      <p:cBhvr additive="base">
                                        <p:cTn id="54" dur="500" fill="hold"/>
                                        <p:tgtEl>
                                          <p:spTgt spid="4"/>
                                        </p:tgtEl>
                                        <p:attrNameLst>
                                          <p:attrName>ppt_x</p:attrName>
                                        </p:attrNameLst>
                                      </p:cBhvr>
                                      <p:tavLst>
                                        <p:tav tm="0">
                                          <p:val>
                                            <p:strVal val="#ppt_x"/>
                                          </p:val>
                                        </p:tav>
                                        <p:tav tm="100000">
                                          <p:val>
                                            <p:strVal val="#ppt_x"/>
                                          </p:val>
                                        </p:tav>
                                      </p:tavLst>
                                    </p:anim>
                                    <p:anim calcmode="lin" valueType="num">
                                      <p:cBhvr additive="base">
                                        <p:cTn id="5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B5875-FD91-D27D-E064-C6CE8E0FAEA6}"/>
              </a:ext>
            </a:extLst>
          </p:cNvPr>
          <p:cNvSpPr>
            <a:spLocks noGrp="1"/>
          </p:cNvSpPr>
          <p:nvPr>
            <p:ph type="title"/>
          </p:nvPr>
        </p:nvSpPr>
        <p:spPr/>
        <p:txBody>
          <a:bodyPr/>
          <a:lstStyle/>
          <a:p>
            <a:r>
              <a:rPr lang="en-GB" dirty="0">
                <a:latin typeface="HfW precursive" panose="00000500000000000000" pitchFamily="2" charset="0"/>
              </a:rPr>
              <a:t>Communication</a:t>
            </a:r>
          </a:p>
        </p:txBody>
      </p:sp>
      <p:sp>
        <p:nvSpPr>
          <p:cNvPr id="4" name="TextBox 3">
            <a:extLst>
              <a:ext uri="{FF2B5EF4-FFF2-40B4-BE49-F238E27FC236}">
                <a16:creationId xmlns:a16="http://schemas.microsoft.com/office/drawing/2014/main" id="{B34022BB-57B9-CEF7-B155-617D0C649456}"/>
              </a:ext>
            </a:extLst>
          </p:cNvPr>
          <p:cNvSpPr txBox="1"/>
          <p:nvPr/>
        </p:nvSpPr>
        <p:spPr>
          <a:xfrm>
            <a:off x="1197204" y="2271860"/>
            <a:ext cx="8389856" cy="4154984"/>
          </a:xfrm>
          <a:prstGeom prst="rect">
            <a:avLst/>
          </a:prstGeom>
          <a:noFill/>
        </p:spPr>
        <p:txBody>
          <a:bodyPr wrap="square" rtlCol="0">
            <a:spAutoFit/>
          </a:bodyPr>
          <a:lstStyle/>
          <a:p>
            <a:pPr algn="ctr"/>
            <a:r>
              <a:rPr lang="en-GB" sz="2400" dirty="0">
                <a:latin typeface="HfW precursive" panose="00000500000000000000" pitchFamily="2" charset="0"/>
              </a:rPr>
              <a:t>We intend to have open and clear communication with Parents/Carers.</a:t>
            </a:r>
          </a:p>
          <a:p>
            <a:endParaRPr lang="en-GB" dirty="0">
              <a:latin typeface="HfW precursive" panose="00000500000000000000" pitchFamily="2" charset="0"/>
            </a:endParaRPr>
          </a:p>
          <a:p>
            <a:endParaRPr lang="en-GB" dirty="0">
              <a:latin typeface="HfW precursive" panose="00000500000000000000" pitchFamily="2" charset="0"/>
            </a:endParaRPr>
          </a:p>
          <a:p>
            <a:r>
              <a:rPr lang="en-GB" u="sng" dirty="0">
                <a:latin typeface="HfW precursive" panose="00000500000000000000" pitchFamily="2" charset="0"/>
              </a:rPr>
              <a:t>Non urgent</a:t>
            </a:r>
          </a:p>
          <a:p>
            <a:r>
              <a:rPr lang="en-GB" dirty="0">
                <a:latin typeface="HfW precursive" panose="00000500000000000000" pitchFamily="2" charset="0"/>
              </a:rPr>
              <a:t>Email class email</a:t>
            </a:r>
          </a:p>
          <a:p>
            <a:r>
              <a:rPr lang="en-GB" dirty="0">
                <a:latin typeface="HfW precursive" panose="00000500000000000000" pitchFamily="2" charset="0"/>
              </a:rPr>
              <a:t>Speak to teacher at the beginning or end of the day</a:t>
            </a:r>
          </a:p>
          <a:p>
            <a:endParaRPr lang="en-GB" dirty="0">
              <a:latin typeface="HfW precursive" panose="00000500000000000000" pitchFamily="2" charset="0"/>
            </a:endParaRPr>
          </a:p>
          <a:p>
            <a:r>
              <a:rPr lang="en-GB" b="1" u="sng" dirty="0">
                <a:latin typeface="HfW precursive" panose="00000500000000000000" pitchFamily="2" charset="0"/>
              </a:rPr>
              <a:t>Urgent</a:t>
            </a:r>
          </a:p>
          <a:p>
            <a:r>
              <a:rPr lang="en-GB" dirty="0">
                <a:latin typeface="HfW precursive" panose="00000500000000000000" pitchFamily="2" charset="0"/>
              </a:rPr>
              <a:t>Ring office</a:t>
            </a:r>
          </a:p>
          <a:p>
            <a:endParaRPr lang="en-GB" dirty="0">
              <a:latin typeface="HfW precursive" panose="00000500000000000000" pitchFamily="2" charset="0"/>
            </a:endParaRPr>
          </a:p>
          <a:p>
            <a:r>
              <a:rPr lang="en-GB" dirty="0">
                <a:latin typeface="HfW precursive" panose="00000500000000000000" pitchFamily="2" charset="0"/>
              </a:rPr>
              <a:t> </a:t>
            </a:r>
          </a:p>
          <a:p>
            <a:pPr algn="ctr"/>
            <a:r>
              <a:rPr lang="en-GB" dirty="0">
                <a:latin typeface="HfW precursive" panose="00000500000000000000" pitchFamily="2" charset="0"/>
              </a:rPr>
              <a:t>Please make sure phone numbers are up to date!</a:t>
            </a:r>
          </a:p>
          <a:p>
            <a:endParaRPr lang="en-GB" dirty="0"/>
          </a:p>
        </p:txBody>
      </p:sp>
    </p:spTree>
    <p:extLst>
      <p:ext uri="{BB962C8B-B14F-4D97-AF65-F5344CB8AC3E}">
        <p14:creationId xmlns:p14="http://schemas.microsoft.com/office/powerpoint/2010/main" val="29545783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collage of a group of people&#10;&#10;Description automatically generated">
            <a:extLst>
              <a:ext uri="{FF2B5EF4-FFF2-40B4-BE49-F238E27FC236}">
                <a16:creationId xmlns:a16="http://schemas.microsoft.com/office/drawing/2014/main" id="{950CCDFF-A2F4-010D-BEB1-7F94A1913FAF}"/>
              </a:ext>
            </a:extLst>
          </p:cNvPr>
          <p:cNvPicPr>
            <a:picLocks noGrp="1" noChangeAspect="1"/>
          </p:cNvPicPr>
          <p:nvPr>
            <p:ph idx="1"/>
          </p:nvPr>
        </p:nvPicPr>
        <p:blipFill>
          <a:blip r:embed="rId2"/>
          <a:stretch>
            <a:fillRect/>
          </a:stretch>
        </p:blipFill>
        <p:spPr>
          <a:xfrm>
            <a:off x="4487157" y="2052906"/>
            <a:ext cx="6121139" cy="4805094"/>
          </a:xfrm>
          <a:prstGeom prst="rect">
            <a:avLst/>
          </a:prstGeom>
        </p:spPr>
      </p:pic>
      <p:pic>
        <p:nvPicPr>
          <p:cNvPr id="2" name="Picture 1" descr="A person with long hair&#10;&#10;Description automatically generated">
            <a:extLst>
              <a:ext uri="{FF2B5EF4-FFF2-40B4-BE49-F238E27FC236}">
                <a16:creationId xmlns:a16="http://schemas.microsoft.com/office/drawing/2014/main" id="{835B9C02-7798-8AAD-46EE-54C903A45ADF}"/>
              </a:ext>
            </a:extLst>
          </p:cNvPr>
          <p:cNvPicPr>
            <a:picLocks noChangeAspect="1"/>
          </p:cNvPicPr>
          <p:nvPr/>
        </p:nvPicPr>
        <p:blipFill>
          <a:blip r:embed="rId3"/>
          <a:stretch>
            <a:fillRect/>
          </a:stretch>
        </p:blipFill>
        <p:spPr>
          <a:xfrm>
            <a:off x="1086843" y="2819425"/>
            <a:ext cx="1547533" cy="2657475"/>
          </a:xfrm>
          <a:prstGeom prst="rect">
            <a:avLst/>
          </a:prstGeom>
        </p:spPr>
      </p:pic>
      <p:sp>
        <p:nvSpPr>
          <p:cNvPr id="3" name="TextBox 2">
            <a:extLst>
              <a:ext uri="{FF2B5EF4-FFF2-40B4-BE49-F238E27FC236}">
                <a16:creationId xmlns:a16="http://schemas.microsoft.com/office/drawing/2014/main" id="{DE25E48D-1B08-8F5B-49DB-22C1312296F6}"/>
              </a:ext>
            </a:extLst>
          </p:cNvPr>
          <p:cNvSpPr txBox="1"/>
          <p:nvPr/>
        </p:nvSpPr>
        <p:spPr>
          <a:xfrm>
            <a:off x="425586" y="538391"/>
            <a:ext cx="953854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5400" b="1" dirty="0">
                <a:latin typeface="HfW precursive" panose="00000500000000000000" pitchFamily="2" charset="0"/>
              </a:rPr>
              <a:t>Safeguarding Team</a:t>
            </a:r>
          </a:p>
        </p:txBody>
      </p:sp>
    </p:spTree>
    <p:extLst>
      <p:ext uri="{BB962C8B-B14F-4D97-AF65-F5344CB8AC3E}">
        <p14:creationId xmlns:p14="http://schemas.microsoft.com/office/powerpoint/2010/main" val="20873488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78826" y="723328"/>
            <a:ext cx="9712262" cy="5448828"/>
          </a:xfrm>
          <a:prstGeom prst="rect">
            <a:avLst/>
          </a:prstGeom>
        </p:spPr>
      </p:pic>
    </p:spTree>
    <p:extLst>
      <p:ext uri="{BB962C8B-B14F-4D97-AF65-F5344CB8AC3E}">
        <p14:creationId xmlns:p14="http://schemas.microsoft.com/office/powerpoint/2010/main" val="23886812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screen&#10;&#10;Description automatically generated">
            <a:extLst>
              <a:ext uri="{FF2B5EF4-FFF2-40B4-BE49-F238E27FC236}">
                <a16:creationId xmlns:a16="http://schemas.microsoft.com/office/drawing/2014/main" id="{FA2F5890-3236-8B48-5387-3DC7FCB73F62}"/>
              </a:ext>
            </a:extLst>
          </p:cNvPr>
          <p:cNvPicPr>
            <a:picLocks noChangeAspect="1"/>
          </p:cNvPicPr>
          <p:nvPr/>
        </p:nvPicPr>
        <p:blipFill>
          <a:blip r:embed="rId2"/>
          <a:stretch>
            <a:fillRect/>
          </a:stretch>
        </p:blipFill>
        <p:spPr>
          <a:xfrm>
            <a:off x="2917585" y="445271"/>
            <a:ext cx="5792782" cy="5599876"/>
          </a:xfrm>
          <a:prstGeom prst="rect">
            <a:avLst/>
          </a:prstGeom>
        </p:spPr>
      </p:pic>
    </p:spTree>
    <p:extLst>
      <p:ext uri="{BB962C8B-B14F-4D97-AF65-F5344CB8AC3E}">
        <p14:creationId xmlns:p14="http://schemas.microsoft.com/office/powerpoint/2010/main" val="27043432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 y="331470"/>
            <a:ext cx="3474720" cy="260604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400050" y="3451860"/>
            <a:ext cx="3474720" cy="277749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223250" y="840740"/>
            <a:ext cx="4074160" cy="305562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4714240" y="886460"/>
            <a:ext cx="4074160" cy="2964180"/>
          </a:xfrm>
          <a:prstGeom prst="rect">
            <a:avLst/>
          </a:prstGeom>
        </p:spPr>
      </p:pic>
      <p:sp>
        <p:nvSpPr>
          <p:cNvPr id="6" name="Title 1"/>
          <p:cNvSpPr txBox="1">
            <a:spLocks/>
          </p:cNvSpPr>
          <p:nvPr/>
        </p:nvSpPr>
        <p:spPr>
          <a:xfrm>
            <a:off x="4544892" y="4653428"/>
            <a:ext cx="10571998" cy="970450"/>
          </a:xfrm>
          <a:prstGeom prst="rect">
            <a:avLst/>
          </a:prstGeom>
        </p:spPr>
        <p:txBody>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br>
              <a:rPr lang="en-GB" dirty="0"/>
            </a:br>
            <a:r>
              <a:rPr lang="en-GB" dirty="0">
                <a:latin typeface="HfW cursive" panose="00000500000000000000" pitchFamily="2" charset="0"/>
              </a:rPr>
              <a:t>Our Learning Environments</a:t>
            </a:r>
          </a:p>
        </p:txBody>
      </p:sp>
    </p:spTree>
    <p:extLst>
      <p:ext uri="{BB962C8B-B14F-4D97-AF65-F5344CB8AC3E}">
        <p14:creationId xmlns:p14="http://schemas.microsoft.com/office/powerpoint/2010/main" val="1873064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HfW cursive" panose="00000500000000000000" pitchFamily="2" charset="0"/>
              </a:rPr>
              <a:t>A Typical Day In KS1</a:t>
            </a:r>
          </a:p>
        </p:txBody>
      </p:sp>
      <p:graphicFrame>
        <p:nvGraphicFramePr>
          <p:cNvPr id="3" name="Table 2"/>
          <p:cNvGraphicFramePr>
            <a:graphicFrameLocks noGrp="1"/>
          </p:cNvGraphicFramePr>
          <p:nvPr>
            <p:extLst>
              <p:ext uri="{D42A27DB-BD31-4B8C-83A1-F6EECF244321}">
                <p14:modId xmlns:p14="http://schemas.microsoft.com/office/powerpoint/2010/main" val="2108162568"/>
              </p:ext>
            </p:extLst>
          </p:nvPr>
        </p:nvGraphicFramePr>
        <p:xfrm>
          <a:off x="278507" y="2618689"/>
          <a:ext cx="11088876" cy="3891839"/>
        </p:xfrm>
        <a:graphic>
          <a:graphicData uri="http://schemas.openxmlformats.org/drawingml/2006/table">
            <a:tbl>
              <a:tblPr firstRow="1" firstCol="1" bandRow="1">
                <a:tableStyleId>{5C22544A-7EE6-4342-B048-85BDC9FD1C3A}</a:tableStyleId>
              </a:tblPr>
              <a:tblGrid>
                <a:gridCol w="546108">
                  <a:extLst>
                    <a:ext uri="{9D8B030D-6E8A-4147-A177-3AD203B41FA5}">
                      <a16:colId xmlns:a16="http://schemas.microsoft.com/office/drawing/2014/main" val="1926582078"/>
                    </a:ext>
                  </a:extLst>
                </a:gridCol>
                <a:gridCol w="1087924">
                  <a:extLst>
                    <a:ext uri="{9D8B030D-6E8A-4147-A177-3AD203B41FA5}">
                      <a16:colId xmlns:a16="http://schemas.microsoft.com/office/drawing/2014/main" val="2729033185"/>
                    </a:ext>
                  </a:extLst>
                </a:gridCol>
                <a:gridCol w="443561">
                  <a:extLst>
                    <a:ext uri="{9D8B030D-6E8A-4147-A177-3AD203B41FA5}">
                      <a16:colId xmlns:a16="http://schemas.microsoft.com/office/drawing/2014/main" val="3351768050"/>
                    </a:ext>
                  </a:extLst>
                </a:gridCol>
                <a:gridCol w="1190472">
                  <a:extLst>
                    <a:ext uri="{9D8B030D-6E8A-4147-A177-3AD203B41FA5}">
                      <a16:colId xmlns:a16="http://schemas.microsoft.com/office/drawing/2014/main" val="2046498763"/>
                    </a:ext>
                  </a:extLst>
                </a:gridCol>
                <a:gridCol w="519093">
                  <a:extLst>
                    <a:ext uri="{9D8B030D-6E8A-4147-A177-3AD203B41FA5}">
                      <a16:colId xmlns:a16="http://schemas.microsoft.com/office/drawing/2014/main" val="1911588742"/>
                    </a:ext>
                  </a:extLst>
                </a:gridCol>
                <a:gridCol w="1114939">
                  <a:extLst>
                    <a:ext uri="{9D8B030D-6E8A-4147-A177-3AD203B41FA5}">
                      <a16:colId xmlns:a16="http://schemas.microsoft.com/office/drawing/2014/main" val="2762644564"/>
                    </a:ext>
                  </a:extLst>
                </a:gridCol>
                <a:gridCol w="499648">
                  <a:extLst>
                    <a:ext uri="{9D8B030D-6E8A-4147-A177-3AD203B41FA5}">
                      <a16:colId xmlns:a16="http://schemas.microsoft.com/office/drawing/2014/main" val="214094095"/>
                    </a:ext>
                  </a:extLst>
                </a:gridCol>
                <a:gridCol w="1134384">
                  <a:extLst>
                    <a:ext uri="{9D8B030D-6E8A-4147-A177-3AD203B41FA5}">
                      <a16:colId xmlns:a16="http://schemas.microsoft.com/office/drawing/2014/main" val="140717343"/>
                    </a:ext>
                  </a:extLst>
                </a:gridCol>
                <a:gridCol w="468333">
                  <a:extLst>
                    <a:ext uri="{9D8B030D-6E8A-4147-A177-3AD203B41FA5}">
                      <a16:colId xmlns:a16="http://schemas.microsoft.com/office/drawing/2014/main" val="1453005918"/>
                    </a:ext>
                  </a:extLst>
                </a:gridCol>
                <a:gridCol w="1165699">
                  <a:extLst>
                    <a:ext uri="{9D8B030D-6E8A-4147-A177-3AD203B41FA5}">
                      <a16:colId xmlns:a16="http://schemas.microsoft.com/office/drawing/2014/main" val="1839737291"/>
                    </a:ext>
                  </a:extLst>
                </a:gridCol>
                <a:gridCol w="472632">
                  <a:extLst>
                    <a:ext uri="{9D8B030D-6E8A-4147-A177-3AD203B41FA5}">
                      <a16:colId xmlns:a16="http://schemas.microsoft.com/office/drawing/2014/main" val="1163171660"/>
                    </a:ext>
                  </a:extLst>
                </a:gridCol>
                <a:gridCol w="1161399">
                  <a:extLst>
                    <a:ext uri="{9D8B030D-6E8A-4147-A177-3AD203B41FA5}">
                      <a16:colId xmlns:a16="http://schemas.microsoft.com/office/drawing/2014/main" val="1284425095"/>
                    </a:ext>
                  </a:extLst>
                </a:gridCol>
                <a:gridCol w="827484">
                  <a:extLst>
                    <a:ext uri="{9D8B030D-6E8A-4147-A177-3AD203B41FA5}">
                      <a16:colId xmlns:a16="http://schemas.microsoft.com/office/drawing/2014/main" val="724266695"/>
                    </a:ext>
                  </a:extLst>
                </a:gridCol>
                <a:gridCol w="457200">
                  <a:extLst>
                    <a:ext uri="{9D8B030D-6E8A-4147-A177-3AD203B41FA5}">
                      <a16:colId xmlns:a16="http://schemas.microsoft.com/office/drawing/2014/main" val="764196940"/>
                    </a:ext>
                  </a:extLst>
                </a:gridCol>
              </a:tblGrid>
              <a:tr h="1615188">
                <a:tc>
                  <a:txBody>
                    <a:bodyPr/>
                    <a:lstStyle/>
                    <a:p>
                      <a:pPr algn="ctr">
                        <a:lnSpc>
                          <a:spcPct val="107000"/>
                        </a:lnSpc>
                        <a:spcAft>
                          <a:spcPts val="0"/>
                        </a:spcAft>
                      </a:pPr>
                      <a:r>
                        <a:rPr lang="en-GB" sz="1200" b="1" dirty="0">
                          <a:effectLst/>
                          <a:latin typeface="HfW cursive" panose="00000500000000000000" pitchFamily="2" charset="0"/>
                        </a:rPr>
                        <a:t>8:45-8:55</a:t>
                      </a:r>
                      <a:endParaRPr lang="en-GB" sz="1200" b="1" dirty="0">
                        <a:effectLst/>
                        <a:latin typeface="HfW cursive" panose="00000500000000000000" pitchFamily="2" charset="0"/>
                        <a:ea typeface="Calibri" panose="020F0502020204030204" pitchFamily="34" charset="0"/>
                        <a:cs typeface="Times New Roman" panose="02020603050405020304" pitchFamily="18" charset="0"/>
                      </a:endParaRPr>
                    </a:p>
                  </a:txBody>
                  <a:tcPr marL="51144" marR="51144" marT="0" marB="0"/>
                </a:tc>
                <a:tc>
                  <a:txBody>
                    <a:bodyPr/>
                    <a:lstStyle/>
                    <a:p>
                      <a:pPr algn="ctr">
                        <a:lnSpc>
                          <a:spcPct val="107000"/>
                        </a:lnSpc>
                        <a:spcAft>
                          <a:spcPts val="0"/>
                        </a:spcAft>
                      </a:pPr>
                      <a:r>
                        <a:rPr lang="en-GB" sz="1200" b="1" dirty="0">
                          <a:effectLst/>
                          <a:latin typeface="HfW cursive" panose="00000500000000000000" pitchFamily="2" charset="0"/>
                        </a:rPr>
                        <a:t>9:00-9:45</a:t>
                      </a:r>
                      <a:endParaRPr lang="en-GB" sz="1200" b="1" dirty="0">
                        <a:effectLst/>
                        <a:latin typeface="HfW cursive" panose="00000500000000000000" pitchFamily="2" charset="0"/>
                        <a:ea typeface="Calibri" panose="020F0502020204030204" pitchFamily="34" charset="0"/>
                        <a:cs typeface="Times New Roman" panose="02020603050405020304" pitchFamily="18" charset="0"/>
                      </a:endParaRPr>
                    </a:p>
                  </a:txBody>
                  <a:tcPr marL="51144" marR="51144" marT="0" marB="0"/>
                </a:tc>
                <a:tc>
                  <a:txBody>
                    <a:bodyPr/>
                    <a:lstStyle/>
                    <a:p>
                      <a:pPr algn="ctr">
                        <a:lnSpc>
                          <a:spcPct val="107000"/>
                        </a:lnSpc>
                        <a:spcAft>
                          <a:spcPts val="0"/>
                        </a:spcAft>
                      </a:pPr>
                      <a:r>
                        <a:rPr lang="en-GB" sz="1200" b="1" dirty="0">
                          <a:effectLst/>
                          <a:latin typeface="HfW cursive" panose="00000500000000000000" pitchFamily="2" charset="0"/>
                        </a:rPr>
                        <a:t>9:45-950</a:t>
                      </a:r>
                      <a:endParaRPr lang="en-GB" sz="1200" b="1" dirty="0">
                        <a:effectLst/>
                        <a:latin typeface="HfW cursive" panose="00000500000000000000" pitchFamily="2" charset="0"/>
                        <a:ea typeface="Calibri" panose="020F0502020204030204" pitchFamily="34" charset="0"/>
                        <a:cs typeface="Times New Roman" panose="02020603050405020304" pitchFamily="18" charset="0"/>
                      </a:endParaRPr>
                    </a:p>
                  </a:txBody>
                  <a:tcPr marL="51144" marR="51144" marT="0" marB="0"/>
                </a:tc>
                <a:tc>
                  <a:txBody>
                    <a:bodyPr/>
                    <a:lstStyle/>
                    <a:p>
                      <a:pPr algn="ctr">
                        <a:lnSpc>
                          <a:spcPct val="107000"/>
                        </a:lnSpc>
                        <a:spcAft>
                          <a:spcPts val="0"/>
                        </a:spcAft>
                      </a:pPr>
                      <a:r>
                        <a:rPr lang="en-GB" sz="1200" b="1" dirty="0">
                          <a:effectLst/>
                          <a:latin typeface="HfW cursive" panose="00000500000000000000" pitchFamily="2" charset="0"/>
                        </a:rPr>
                        <a:t>9:50-10:30</a:t>
                      </a:r>
                      <a:endParaRPr lang="en-GB" sz="1200" b="1" dirty="0">
                        <a:effectLst/>
                        <a:latin typeface="HfW cursive" panose="00000500000000000000" pitchFamily="2" charset="0"/>
                        <a:ea typeface="Calibri" panose="020F0502020204030204" pitchFamily="34" charset="0"/>
                        <a:cs typeface="Times New Roman" panose="02020603050405020304" pitchFamily="18" charset="0"/>
                      </a:endParaRPr>
                    </a:p>
                  </a:txBody>
                  <a:tcPr marL="51144" marR="51144" marT="0" marB="0"/>
                </a:tc>
                <a:tc>
                  <a:txBody>
                    <a:bodyPr/>
                    <a:lstStyle/>
                    <a:p>
                      <a:pPr algn="ctr">
                        <a:lnSpc>
                          <a:spcPct val="107000"/>
                        </a:lnSpc>
                        <a:spcAft>
                          <a:spcPts val="0"/>
                        </a:spcAft>
                      </a:pPr>
                      <a:r>
                        <a:rPr lang="en-GB" sz="1200" b="1" dirty="0">
                          <a:effectLst/>
                          <a:latin typeface="HfW cursive" panose="00000500000000000000" pitchFamily="2" charset="0"/>
                        </a:rPr>
                        <a:t>10:30-10:45</a:t>
                      </a:r>
                      <a:endParaRPr lang="en-GB" sz="1200" b="1" dirty="0">
                        <a:effectLst/>
                        <a:latin typeface="HfW cursive" panose="00000500000000000000" pitchFamily="2" charset="0"/>
                        <a:ea typeface="Calibri" panose="020F0502020204030204" pitchFamily="34" charset="0"/>
                        <a:cs typeface="Times New Roman" panose="02020603050405020304" pitchFamily="18" charset="0"/>
                      </a:endParaRPr>
                    </a:p>
                  </a:txBody>
                  <a:tcPr marL="51144" marR="51144" marT="0" marB="0"/>
                </a:tc>
                <a:tc>
                  <a:txBody>
                    <a:bodyPr/>
                    <a:lstStyle/>
                    <a:p>
                      <a:pPr algn="ctr">
                        <a:lnSpc>
                          <a:spcPct val="107000"/>
                        </a:lnSpc>
                        <a:spcAft>
                          <a:spcPts val="0"/>
                        </a:spcAft>
                      </a:pPr>
                      <a:r>
                        <a:rPr lang="en-GB" sz="1200" b="1" dirty="0">
                          <a:effectLst/>
                          <a:latin typeface="HfW cursive" panose="00000500000000000000" pitchFamily="2" charset="0"/>
                        </a:rPr>
                        <a:t>10:45-11:45</a:t>
                      </a:r>
                      <a:endParaRPr lang="en-GB" sz="1200" b="1" dirty="0">
                        <a:effectLst/>
                        <a:latin typeface="HfW cursive" panose="00000500000000000000" pitchFamily="2" charset="0"/>
                        <a:ea typeface="Calibri" panose="020F0502020204030204" pitchFamily="34" charset="0"/>
                        <a:cs typeface="Times New Roman" panose="02020603050405020304" pitchFamily="18" charset="0"/>
                      </a:endParaRPr>
                    </a:p>
                  </a:txBody>
                  <a:tcPr marL="51144" marR="51144" marT="0" marB="0"/>
                </a:tc>
                <a:tc>
                  <a:txBody>
                    <a:bodyPr/>
                    <a:lstStyle/>
                    <a:p>
                      <a:pPr algn="ctr">
                        <a:lnSpc>
                          <a:spcPct val="107000"/>
                        </a:lnSpc>
                        <a:spcAft>
                          <a:spcPts val="0"/>
                        </a:spcAft>
                      </a:pPr>
                      <a:r>
                        <a:rPr lang="en-GB" sz="1200" b="1" dirty="0">
                          <a:effectLst/>
                          <a:latin typeface="HfW cursive" panose="00000500000000000000" pitchFamily="2" charset="0"/>
                        </a:rPr>
                        <a:t>11:45-12:45</a:t>
                      </a:r>
                      <a:endParaRPr lang="en-GB" sz="1200" b="1" dirty="0">
                        <a:effectLst/>
                        <a:latin typeface="HfW cursive" panose="00000500000000000000" pitchFamily="2" charset="0"/>
                        <a:ea typeface="Calibri" panose="020F0502020204030204" pitchFamily="34" charset="0"/>
                        <a:cs typeface="Times New Roman" panose="02020603050405020304" pitchFamily="18" charset="0"/>
                      </a:endParaRPr>
                    </a:p>
                  </a:txBody>
                  <a:tcPr marL="51144" marR="51144" marT="0" marB="0"/>
                </a:tc>
                <a:tc>
                  <a:txBody>
                    <a:bodyPr/>
                    <a:lstStyle/>
                    <a:p>
                      <a:pPr algn="ctr">
                        <a:lnSpc>
                          <a:spcPct val="107000"/>
                        </a:lnSpc>
                        <a:spcAft>
                          <a:spcPts val="0"/>
                        </a:spcAft>
                      </a:pPr>
                      <a:r>
                        <a:rPr lang="en-GB" sz="1200" b="1" dirty="0">
                          <a:effectLst/>
                          <a:latin typeface="HfW cursive" panose="00000500000000000000" pitchFamily="2" charset="0"/>
                        </a:rPr>
                        <a:t>12:45-1:15</a:t>
                      </a:r>
                      <a:endParaRPr lang="en-GB" sz="1200" b="1" dirty="0">
                        <a:effectLst/>
                        <a:latin typeface="HfW cursive" panose="00000500000000000000" pitchFamily="2" charset="0"/>
                        <a:ea typeface="Calibri" panose="020F0502020204030204" pitchFamily="34" charset="0"/>
                        <a:cs typeface="Times New Roman" panose="02020603050405020304" pitchFamily="18" charset="0"/>
                      </a:endParaRPr>
                    </a:p>
                  </a:txBody>
                  <a:tcPr marL="51144" marR="51144" marT="0" marB="0"/>
                </a:tc>
                <a:tc>
                  <a:txBody>
                    <a:bodyPr/>
                    <a:lstStyle/>
                    <a:p>
                      <a:pPr algn="ctr">
                        <a:lnSpc>
                          <a:spcPct val="107000"/>
                        </a:lnSpc>
                        <a:spcAft>
                          <a:spcPts val="0"/>
                        </a:spcAft>
                      </a:pPr>
                      <a:r>
                        <a:rPr lang="en-GB" sz="1200" b="1" dirty="0">
                          <a:effectLst/>
                          <a:latin typeface="HfW cursive" panose="00000500000000000000" pitchFamily="2" charset="0"/>
                        </a:rPr>
                        <a:t>1:15-1:20</a:t>
                      </a:r>
                      <a:endParaRPr lang="en-GB" sz="1200" b="1" dirty="0">
                        <a:effectLst/>
                        <a:latin typeface="HfW cursive" panose="00000500000000000000" pitchFamily="2" charset="0"/>
                        <a:ea typeface="Calibri" panose="020F0502020204030204" pitchFamily="34" charset="0"/>
                        <a:cs typeface="Times New Roman" panose="02020603050405020304" pitchFamily="18" charset="0"/>
                      </a:endParaRPr>
                    </a:p>
                  </a:txBody>
                  <a:tcPr marL="51144" marR="51144" marT="0" marB="0"/>
                </a:tc>
                <a:tc>
                  <a:txBody>
                    <a:bodyPr/>
                    <a:lstStyle/>
                    <a:p>
                      <a:pPr algn="ctr">
                        <a:lnSpc>
                          <a:spcPct val="107000"/>
                        </a:lnSpc>
                        <a:spcAft>
                          <a:spcPts val="0"/>
                        </a:spcAft>
                      </a:pPr>
                      <a:r>
                        <a:rPr lang="en-GB" sz="1200" b="1" dirty="0">
                          <a:effectLst/>
                          <a:latin typeface="HfW cursive" panose="00000500000000000000" pitchFamily="2" charset="0"/>
                        </a:rPr>
                        <a:t>1:20-2:20</a:t>
                      </a:r>
                      <a:endParaRPr lang="en-GB" sz="1200" b="1" dirty="0">
                        <a:effectLst/>
                        <a:latin typeface="HfW cursive" panose="00000500000000000000" pitchFamily="2" charset="0"/>
                        <a:ea typeface="Calibri" panose="020F0502020204030204" pitchFamily="34" charset="0"/>
                        <a:cs typeface="Times New Roman" panose="02020603050405020304" pitchFamily="18" charset="0"/>
                      </a:endParaRPr>
                    </a:p>
                  </a:txBody>
                  <a:tcPr marL="51144" marR="51144" marT="0" marB="0"/>
                </a:tc>
                <a:tc>
                  <a:txBody>
                    <a:bodyPr/>
                    <a:lstStyle/>
                    <a:p>
                      <a:pPr algn="ctr">
                        <a:lnSpc>
                          <a:spcPct val="107000"/>
                        </a:lnSpc>
                        <a:spcAft>
                          <a:spcPts val="0"/>
                        </a:spcAft>
                      </a:pPr>
                      <a:r>
                        <a:rPr lang="en-GB" sz="1200" b="1" dirty="0">
                          <a:effectLst/>
                          <a:latin typeface="HfW cursive" panose="00000500000000000000" pitchFamily="2" charset="0"/>
                          <a:ea typeface="Calibri" panose="020F0502020204030204" pitchFamily="34" charset="0"/>
                          <a:cs typeface="Times New Roman" panose="02020603050405020304" pitchFamily="18" charset="0"/>
                        </a:rPr>
                        <a:t>2:15-2:30</a:t>
                      </a:r>
                    </a:p>
                  </a:txBody>
                  <a:tcPr marL="51144" marR="51144" marT="0" marB="0"/>
                </a:tc>
                <a:tc>
                  <a:txBody>
                    <a:bodyPr/>
                    <a:lstStyle/>
                    <a:p>
                      <a:pPr algn="ctr">
                        <a:lnSpc>
                          <a:spcPct val="107000"/>
                        </a:lnSpc>
                        <a:spcAft>
                          <a:spcPts val="0"/>
                        </a:spcAft>
                      </a:pPr>
                      <a:r>
                        <a:rPr lang="en-GB" sz="1200" b="1" dirty="0">
                          <a:effectLst/>
                          <a:latin typeface="HfW cursive" panose="00000500000000000000" pitchFamily="2" charset="0"/>
                        </a:rPr>
                        <a:t>2:30-2:50</a:t>
                      </a:r>
                      <a:endParaRPr lang="en-GB" sz="1200" b="1" dirty="0">
                        <a:effectLst/>
                        <a:latin typeface="HfW cursive" panose="00000500000000000000" pitchFamily="2" charset="0"/>
                        <a:ea typeface="Calibri" panose="020F0502020204030204" pitchFamily="34" charset="0"/>
                        <a:cs typeface="Times New Roman" panose="02020603050405020304" pitchFamily="18" charset="0"/>
                      </a:endParaRPr>
                    </a:p>
                  </a:txBody>
                  <a:tcPr marL="51144" marR="51144" marT="0" marB="0"/>
                </a:tc>
                <a:tc>
                  <a:txBody>
                    <a:bodyPr/>
                    <a:lstStyle/>
                    <a:p>
                      <a:pPr algn="ctr">
                        <a:lnSpc>
                          <a:spcPct val="107000"/>
                        </a:lnSpc>
                        <a:spcAft>
                          <a:spcPts val="0"/>
                        </a:spcAft>
                      </a:pPr>
                      <a:r>
                        <a:rPr lang="en-GB" sz="1200" b="1" dirty="0">
                          <a:effectLst/>
                          <a:latin typeface="HfW cursive" panose="00000500000000000000" pitchFamily="2" charset="0"/>
                          <a:ea typeface="Calibri" panose="020F0502020204030204" pitchFamily="34" charset="0"/>
                          <a:cs typeface="Times New Roman" panose="02020603050405020304" pitchFamily="18" charset="0"/>
                        </a:rPr>
                        <a:t>2:50-3:10</a:t>
                      </a:r>
                    </a:p>
                  </a:txBody>
                  <a:tcPr marL="51144" marR="51144" marT="0" marB="0"/>
                </a:tc>
                <a:tc>
                  <a:txBody>
                    <a:bodyPr/>
                    <a:lstStyle/>
                    <a:p>
                      <a:pPr algn="ctr">
                        <a:lnSpc>
                          <a:spcPct val="107000"/>
                        </a:lnSpc>
                        <a:spcAft>
                          <a:spcPts val="0"/>
                        </a:spcAft>
                      </a:pPr>
                      <a:r>
                        <a:rPr lang="en-GB" sz="1200" b="1" dirty="0">
                          <a:effectLst/>
                          <a:latin typeface="HfW cursive" panose="00000500000000000000" pitchFamily="2" charset="0"/>
                          <a:ea typeface="Calibri" panose="020F0502020204030204" pitchFamily="34" charset="0"/>
                          <a:cs typeface="Times New Roman" panose="02020603050405020304" pitchFamily="18" charset="0"/>
                        </a:rPr>
                        <a:t>3:15</a:t>
                      </a:r>
                    </a:p>
                  </a:txBody>
                  <a:tcPr marL="51144" marR="51144" marT="0" marB="0"/>
                </a:tc>
                <a:extLst>
                  <a:ext uri="{0D108BD9-81ED-4DB2-BD59-A6C34878D82A}">
                    <a16:rowId xmlns:a16="http://schemas.microsoft.com/office/drawing/2014/main" val="3689242007"/>
                  </a:ext>
                </a:extLst>
              </a:tr>
              <a:tr h="2276651">
                <a:tc>
                  <a:txBody>
                    <a:bodyPr/>
                    <a:lstStyle/>
                    <a:p>
                      <a:pPr marL="71755" marR="71755" algn="ctr">
                        <a:lnSpc>
                          <a:spcPct val="107000"/>
                        </a:lnSpc>
                        <a:spcAft>
                          <a:spcPts val="0"/>
                        </a:spcAft>
                      </a:pPr>
                      <a:r>
                        <a:rPr lang="en-GB" sz="1400" b="1" dirty="0">
                          <a:solidFill>
                            <a:schemeClr val="bg1">
                              <a:lumMod val="95000"/>
                              <a:lumOff val="5000"/>
                            </a:schemeClr>
                          </a:solidFill>
                          <a:effectLst/>
                          <a:latin typeface="HfW cursive" panose="00000500000000000000" pitchFamily="2" charset="0"/>
                        </a:rPr>
                        <a:t>REGISTRATION</a:t>
                      </a:r>
                    </a:p>
                    <a:p>
                      <a:pPr algn="ctr" fontAlgn="base">
                        <a:spcAft>
                          <a:spcPts val="0"/>
                        </a:spcAft>
                      </a:pPr>
                      <a:r>
                        <a:rPr lang="en-US" sz="1400" b="1" dirty="0">
                          <a:solidFill>
                            <a:schemeClr val="bg1">
                              <a:lumMod val="95000"/>
                              <a:lumOff val="5000"/>
                            </a:schemeClr>
                          </a:solidFill>
                          <a:effectLst/>
                          <a:latin typeface="HfW cursive" panose="00000500000000000000" pitchFamily="2" charset="0"/>
                        </a:rPr>
                        <a:t>MORNING</a:t>
                      </a:r>
                      <a:r>
                        <a:rPr lang="en-US" sz="1400" b="1" baseline="0" dirty="0">
                          <a:solidFill>
                            <a:schemeClr val="bg1">
                              <a:lumMod val="95000"/>
                              <a:lumOff val="5000"/>
                            </a:schemeClr>
                          </a:solidFill>
                          <a:effectLst/>
                          <a:latin typeface="HfW cursive" panose="00000500000000000000" pitchFamily="2" charset="0"/>
                        </a:rPr>
                        <a:t> ACTIVITY</a:t>
                      </a:r>
                      <a:r>
                        <a:rPr lang="en-GB" sz="1400" b="1" dirty="0">
                          <a:effectLst/>
                          <a:latin typeface="HfW cursive" panose="00000500000000000000" pitchFamily="2" charset="0"/>
                        </a:rPr>
                        <a:t> </a:t>
                      </a:r>
                      <a:endParaRPr lang="en-GB" sz="1400" b="1" dirty="0">
                        <a:effectLst/>
                        <a:latin typeface="HfW cursive" panose="00000500000000000000" pitchFamily="2" charset="0"/>
                        <a:ea typeface="Calibri" panose="020F0502020204030204" pitchFamily="34" charset="0"/>
                        <a:cs typeface="Times New Roman" panose="02020603050405020304" pitchFamily="18" charset="0"/>
                      </a:endParaRPr>
                    </a:p>
                  </a:txBody>
                  <a:tcPr marL="51144" marR="51144" marT="0" marB="0" vert="vert270">
                    <a:solidFill>
                      <a:schemeClr val="bg2">
                        <a:lumMod val="40000"/>
                        <a:lumOff val="60000"/>
                      </a:schemeClr>
                    </a:solidFill>
                  </a:tcPr>
                </a:tc>
                <a:tc>
                  <a:txBody>
                    <a:bodyPr/>
                    <a:lstStyle/>
                    <a:p>
                      <a:pPr algn="ctr">
                        <a:lnSpc>
                          <a:spcPct val="107000"/>
                        </a:lnSpc>
                        <a:spcAft>
                          <a:spcPts val="0"/>
                        </a:spcAft>
                      </a:pPr>
                      <a:r>
                        <a:rPr lang="en-GB" sz="1400" b="1" dirty="0">
                          <a:effectLst/>
                          <a:latin typeface="HfW cursive" panose="00000500000000000000" pitchFamily="2" charset="0"/>
                        </a:rPr>
                        <a:t>Phonics</a:t>
                      </a:r>
                    </a:p>
                    <a:p>
                      <a:pPr algn="ctr">
                        <a:lnSpc>
                          <a:spcPct val="107000"/>
                        </a:lnSpc>
                        <a:spcAft>
                          <a:spcPts val="0"/>
                        </a:spcAft>
                      </a:pPr>
                      <a:r>
                        <a:rPr lang="en-GB" sz="1400" b="1" dirty="0">
                          <a:effectLst/>
                          <a:latin typeface="HfW cursive" panose="00000500000000000000" pitchFamily="2" charset="0"/>
                        </a:rPr>
                        <a:t> </a:t>
                      </a:r>
                      <a:endParaRPr lang="en-GB" sz="1400" b="1" dirty="0">
                        <a:effectLst/>
                        <a:latin typeface="HfW cursive" panose="00000500000000000000" pitchFamily="2" charset="0"/>
                        <a:ea typeface="Calibri" panose="020F0502020204030204" pitchFamily="34" charset="0"/>
                        <a:cs typeface="Times New Roman" panose="02020603050405020304" pitchFamily="18" charset="0"/>
                      </a:endParaRPr>
                    </a:p>
                  </a:txBody>
                  <a:tcPr marL="51144" marR="51144" marT="0" marB="0">
                    <a:solidFill>
                      <a:schemeClr val="bg2">
                        <a:lumMod val="40000"/>
                        <a:lumOff val="60000"/>
                      </a:schemeClr>
                    </a:solidFill>
                  </a:tcPr>
                </a:tc>
                <a:tc>
                  <a:txBody>
                    <a:bodyPr/>
                    <a:lstStyle/>
                    <a:p>
                      <a:pPr marL="71755" marR="71755" algn="ctr">
                        <a:lnSpc>
                          <a:spcPct val="107000"/>
                        </a:lnSpc>
                        <a:spcAft>
                          <a:spcPts val="0"/>
                        </a:spcAft>
                      </a:pPr>
                      <a:r>
                        <a:rPr lang="en-GB" sz="1400" b="1" dirty="0">
                          <a:effectLst/>
                          <a:latin typeface="HfW cursive" panose="00000500000000000000" pitchFamily="2" charset="0"/>
                        </a:rPr>
                        <a:t>GROSS MOTOR ACTIVITY</a:t>
                      </a:r>
                    </a:p>
                  </a:txBody>
                  <a:tcPr marL="51144" marR="51144" marT="0" marB="0" vert="vert270">
                    <a:solidFill>
                      <a:schemeClr val="bg2">
                        <a:lumMod val="40000"/>
                        <a:lumOff val="60000"/>
                      </a:schemeClr>
                    </a:solidFill>
                  </a:tcPr>
                </a:tc>
                <a:tc>
                  <a:txBody>
                    <a:bodyPr/>
                    <a:lstStyle/>
                    <a:p>
                      <a:pPr algn="ctr">
                        <a:lnSpc>
                          <a:spcPct val="107000"/>
                        </a:lnSpc>
                        <a:spcAft>
                          <a:spcPts val="0"/>
                        </a:spcAft>
                      </a:pPr>
                      <a:r>
                        <a:rPr lang="en-GB" sz="1400" b="1" dirty="0">
                          <a:effectLst/>
                          <a:latin typeface="HfW cursive" panose="00000500000000000000" pitchFamily="2" charset="0"/>
                        </a:rPr>
                        <a:t>Maths</a:t>
                      </a:r>
                    </a:p>
                  </a:txBody>
                  <a:tcPr marL="51144" marR="51144" marT="0" marB="0">
                    <a:solidFill>
                      <a:schemeClr val="bg2">
                        <a:lumMod val="40000"/>
                        <a:lumOff val="60000"/>
                      </a:schemeClr>
                    </a:solidFill>
                  </a:tcPr>
                </a:tc>
                <a:tc>
                  <a:txBody>
                    <a:bodyPr/>
                    <a:lstStyle/>
                    <a:p>
                      <a:pPr marL="71755" marR="71755" algn="ctr">
                        <a:lnSpc>
                          <a:spcPct val="107000"/>
                        </a:lnSpc>
                        <a:spcAft>
                          <a:spcPts val="0"/>
                        </a:spcAft>
                      </a:pPr>
                      <a:r>
                        <a:rPr lang="en-GB" sz="1400" b="1" dirty="0">
                          <a:effectLst/>
                          <a:latin typeface="HfW cursive" panose="00000500000000000000" pitchFamily="2" charset="0"/>
                        </a:rPr>
                        <a:t> BREAK TIME</a:t>
                      </a:r>
                    </a:p>
                    <a:p>
                      <a:pPr marL="71755" marR="71755" algn="ctr">
                        <a:lnSpc>
                          <a:spcPct val="107000"/>
                        </a:lnSpc>
                        <a:spcAft>
                          <a:spcPts val="0"/>
                        </a:spcAft>
                      </a:pPr>
                      <a:r>
                        <a:rPr lang="en-GB" sz="1400" b="1" dirty="0">
                          <a:effectLst/>
                          <a:latin typeface="HfW cursive" panose="00000500000000000000" pitchFamily="2" charset="0"/>
                        </a:rPr>
                        <a:t>MILK</a:t>
                      </a:r>
                      <a:r>
                        <a:rPr lang="en-GB" sz="1400" b="1" baseline="0" dirty="0">
                          <a:effectLst/>
                          <a:latin typeface="HfW cursive" panose="00000500000000000000" pitchFamily="2" charset="0"/>
                        </a:rPr>
                        <a:t> and </a:t>
                      </a:r>
                      <a:r>
                        <a:rPr lang="en-GB" sz="1400" b="1" dirty="0">
                          <a:effectLst/>
                          <a:latin typeface="HfW cursive" panose="00000500000000000000" pitchFamily="2" charset="0"/>
                        </a:rPr>
                        <a:t>SNACK</a:t>
                      </a:r>
                      <a:endParaRPr lang="en-GB" sz="1400" b="1" dirty="0">
                        <a:effectLst/>
                        <a:latin typeface="HfW cursive" panose="00000500000000000000" pitchFamily="2" charset="0"/>
                        <a:ea typeface="Calibri" panose="020F0502020204030204" pitchFamily="34" charset="0"/>
                        <a:cs typeface="Times New Roman" panose="02020603050405020304" pitchFamily="18" charset="0"/>
                      </a:endParaRPr>
                    </a:p>
                  </a:txBody>
                  <a:tcPr marL="51144" marR="51144" marT="0" marB="0" vert="vert270">
                    <a:solidFill>
                      <a:schemeClr val="bg2">
                        <a:lumMod val="40000"/>
                        <a:lumOff val="60000"/>
                      </a:schemeClr>
                    </a:solidFill>
                  </a:tcPr>
                </a:tc>
                <a:tc>
                  <a:txBody>
                    <a:bodyPr/>
                    <a:lstStyle/>
                    <a:p>
                      <a:pPr algn="ctr">
                        <a:lnSpc>
                          <a:spcPct val="107000"/>
                        </a:lnSpc>
                        <a:spcAft>
                          <a:spcPts val="0"/>
                        </a:spcAft>
                      </a:pPr>
                      <a:r>
                        <a:rPr lang="en-GB" sz="1400" b="1" dirty="0">
                          <a:effectLst/>
                          <a:latin typeface="HfW cursive" panose="00000500000000000000" pitchFamily="2" charset="0"/>
                        </a:rPr>
                        <a:t>English</a:t>
                      </a:r>
                    </a:p>
                  </a:txBody>
                  <a:tcPr marL="51144" marR="51144" marT="0" marB="0">
                    <a:solidFill>
                      <a:schemeClr val="bg2">
                        <a:lumMod val="40000"/>
                        <a:lumOff val="60000"/>
                      </a:schemeClr>
                    </a:solidFill>
                  </a:tcPr>
                </a:tc>
                <a:tc>
                  <a:txBody>
                    <a:bodyPr/>
                    <a:lstStyle/>
                    <a:p>
                      <a:pPr marL="71755" marR="71755" algn="ctr">
                        <a:lnSpc>
                          <a:spcPct val="107000"/>
                        </a:lnSpc>
                        <a:spcAft>
                          <a:spcPts val="0"/>
                        </a:spcAft>
                      </a:pPr>
                      <a:r>
                        <a:rPr lang="en-GB" sz="1400" b="1" dirty="0">
                          <a:effectLst/>
                          <a:latin typeface="HfW cursive" panose="00000500000000000000" pitchFamily="2" charset="0"/>
                        </a:rPr>
                        <a:t> LUNCH</a:t>
                      </a:r>
                      <a:endParaRPr lang="en-GB" sz="1400" b="1" dirty="0">
                        <a:effectLst/>
                        <a:latin typeface="HfW cursive" panose="00000500000000000000" pitchFamily="2" charset="0"/>
                        <a:ea typeface="Calibri" panose="020F0502020204030204" pitchFamily="34" charset="0"/>
                        <a:cs typeface="Times New Roman" panose="02020603050405020304" pitchFamily="18" charset="0"/>
                      </a:endParaRPr>
                    </a:p>
                  </a:txBody>
                  <a:tcPr marL="51144" marR="51144" marT="0" marB="0" vert="vert270">
                    <a:solidFill>
                      <a:schemeClr val="bg2">
                        <a:lumMod val="40000"/>
                        <a:lumOff val="60000"/>
                      </a:schemeClr>
                    </a:solidFill>
                  </a:tcPr>
                </a:tc>
                <a:tc>
                  <a:txBody>
                    <a:bodyPr/>
                    <a:lstStyle/>
                    <a:p>
                      <a:pPr algn="ctr">
                        <a:lnSpc>
                          <a:spcPct val="107000"/>
                        </a:lnSpc>
                        <a:spcAft>
                          <a:spcPts val="0"/>
                        </a:spcAft>
                      </a:pPr>
                      <a:r>
                        <a:rPr lang="en-GB" sz="1400" b="1" dirty="0">
                          <a:effectLst/>
                          <a:latin typeface="HfW cursive" panose="00000500000000000000" pitchFamily="2" charset="0"/>
                        </a:rPr>
                        <a:t>Reading</a:t>
                      </a:r>
                    </a:p>
                  </a:txBody>
                  <a:tcPr marL="51144" marR="51144" marT="0" marB="0">
                    <a:solidFill>
                      <a:schemeClr val="bg2">
                        <a:lumMod val="40000"/>
                        <a:lumOff val="60000"/>
                      </a:schemeClr>
                    </a:solidFill>
                  </a:tcPr>
                </a:tc>
                <a:tc>
                  <a:txBody>
                    <a:bodyPr/>
                    <a:lstStyle/>
                    <a:p>
                      <a:pPr marL="71755" marR="71755" algn="ctr">
                        <a:lnSpc>
                          <a:spcPct val="107000"/>
                        </a:lnSpc>
                        <a:spcAft>
                          <a:spcPts val="0"/>
                        </a:spcAft>
                      </a:pPr>
                      <a:r>
                        <a:rPr lang="en-GB" sz="1400" b="1" dirty="0">
                          <a:effectLst/>
                          <a:latin typeface="HfW cursive" panose="00000500000000000000" pitchFamily="2" charset="0"/>
                        </a:rPr>
                        <a:t>GROSS MOTOR ACTIVITY</a:t>
                      </a:r>
                    </a:p>
                  </a:txBody>
                  <a:tcPr marL="51144" marR="51144" marT="0" marB="0" vert="vert270">
                    <a:solidFill>
                      <a:schemeClr val="bg2">
                        <a:lumMod val="40000"/>
                        <a:lumOff val="60000"/>
                      </a:schemeClr>
                    </a:solidFill>
                  </a:tcPr>
                </a:tc>
                <a:tc>
                  <a:txBody>
                    <a:bodyPr/>
                    <a:lstStyle/>
                    <a:p>
                      <a:pPr algn="ctr">
                        <a:lnSpc>
                          <a:spcPct val="107000"/>
                        </a:lnSpc>
                        <a:spcAft>
                          <a:spcPts val="0"/>
                        </a:spcAft>
                      </a:pPr>
                      <a:r>
                        <a:rPr lang="en-GB" sz="1400" b="1" dirty="0">
                          <a:effectLst/>
                          <a:latin typeface="HfW cursive" panose="00000500000000000000" pitchFamily="2" charset="0"/>
                        </a:rPr>
                        <a:t>Science</a:t>
                      </a:r>
                    </a:p>
                    <a:p>
                      <a:pPr algn="ctr">
                        <a:lnSpc>
                          <a:spcPct val="107000"/>
                        </a:lnSpc>
                        <a:spcAft>
                          <a:spcPts val="0"/>
                        </a:spcAft>
                      </a:pPr>
                      <a:endParaRPr lang="en-GB" sz="1400" b="1" dirty="0">
                        <a:effectLst/>
                        <a:latin typeface="HfW cursive" panose="00000500000000000000" pitchFamily="2" charset="0"/>
                      </a:endParaRPr>
                    </a:p>
                    <a:p>
                      <a:pPr algn="ctr">
                        <a:lnSpc>
                          <a:spcPct val="107000"/>
                        </a:lnSpc>
                        <a:spcAft>
                          <a:spcPts val="0"/>
                        </a:spcAft>
                      </a:pPr>
                      <a:r>
                        <a:rPr lang="en-GB" sz="1400" b="1" dirty="0">
                          <a:effectLst/>
                          <a:latin typeface="HfW cursive" panose="00000500000000000000" pitchFamily="2" charset="0"/>
                        </a:rPr>
                        <a:t>Topic</a:t>
                      </a:r>
                    </a:p>
                    <a:p>
                      <a:pPr algn="ctr">
                        <a:lnSpc>
                          <a:spcPct val="107000"/>
                        </a:lnSpc>
                        <a:spcAft>
                          <a:spcPts val="0"/>
                        </a:spcAft>
                      </a:pPr>
                      <a:endParaRPr lang="en-GB" sz="1400" b="1" dirty="0">
                        <a:effectLst/>
                        <a:latin typeface="HfW cursive" panose="00000500000000000000" pitchFamily="2" charset="0"/>
                      </a:endParaRPr>
                    </a:p>
                    <a:p>
                      <a:pPr algn="ctr">
                        <a:lnSpc>
                          <a:spcPct val="107000"/>
                        </a:lnSpc>
                        <a:spcAft>
                          <a:spcPts val="0"/>
                        </a:spcAft>
                      </a:pPr>
                      <a:r>
                        <a:rPr lang="en-GB" sz="1400" b="1" dirty="0">
                          <a:effectLst/>
                          <a:latin typeface="HfW cursive" panose="00000500000000000000" pitchFamily="2" charset="0"/>
                        </a:rPr>
                        <a:t>PE</a:t>
                      </a:r>
                    </a:p>
                    <a:p>
                      <a:pPr algn="ctr">
                        <a:lnSpc>
                          <a:spcPct val="107000"/>
                        </a:lnSpc>
                        <a:spcAft>
                          <a:spcPts val="0"/>
                        </a:spcAft>
                      </a:pPr>
                      <a:endParaRPr lang="en-GB" sz="1400" b="1" dirty="0">
                        <a:effectLst/>
                        <a:latin typeface="HfW cursive" panose="00000500000000000000" pitchFamily="2" charset="0"/>
                      </a:endParaRPr>
                    </a:p>
                    <a:p>
                      <a:pPr algn="ctr">
                        <a:lnSpc>
                          <a:spcPct val="107000"/>
                        </a:lnSpc>
                        <a:spcAft>
                          <a:spcPts val="0"/>
                        </a:spcAft>
                      </a:pPr>
                      <a:r>
                        <a:rPr lang="en-GB" sz="1400" b="1" dirty="0">
                          <a:effectLst/>
                          <a:latin typeface="HfW cursive" panose="00000500000000000000" pitchFamily="2" charset="0"/>
                        </a:rPr>
                        <a:t>PSHE</a:t>
                      </a:r>
                    </a:p>
                    <a:p>
                      <a:pPr algn="ctr">
                        <a:lnSpc>
                          <a:spcPct val="107000"/>
                        </a:lnSpc>
                        <a:spcAft>
                          <a:spcPts val="0"/>
                        </a:spcAft>
                      </a:pPr>
                      <a:endParaRPr lang="en-GB" sz="1400" b="1" dirty="0">
                        <a:effectLst/>
                        <a:latin typeface="HfW cursive" panose="00000500000000000000" pitchFamily="2" charset="0"/>
                      </a:endParaRPr>
                    </a:p>
                    <a:p>
                      <a:pPr algn="ctr">
                        <a:lnSpc>
                          <a:spcPct val="107000"/>
                        </a:lnSpc>
                        <a:spcAft>
                          <a:spcPts val="0"/>
                        </a:spcAft>
                      </a:pPr>
                      <a:r>
                        <a:rPr lang="en-GB" sz="1400" b="1" dirty="0">
                          <a:effectLst/>
                          <a:latin typeface="HfW cursive" panose="00000500000000000000" pitchFamily="2" charset="0"/>
                        </a:rPr>
                        <a:t>RE</a:t>
                      </a:r>
                    </a:p>
                  </a:txBody>
                  <a:tcPr marL="51144" marR="51144" marT="0" marB="0">
                    <a:solidFill>
                      <a:schemeClr val="bg2">
                        <a:lumMod val="40000"/>
                        <a:lumOff val="60000"/>
                      </a:schemeClr>
                    </a:solidFill>
                  </a:tcPr>
                </a:tc>
                <a:tc>
                  <a:txBody>
                    <a:bodyPr/>
                    <a:lstStyle/>
                    <a:p>
                      <a:pPr algn="ctr">
                        <a:lnSpc>
                          <a:spcPct val="107000"/>
                        </a:lnSpc>
                        <a:spcAft>
                          <a:spcPts val="0"/>
                        </a:spcAft>
                      </a:pPr>
                      <a:r>
                        <a:rPr lang="en-GB" sz="1400" b="1" dirty="0">
                          <a:effectLst/>
                          <a:latin typeface="HfW cursive" panose="00000500000000000000" pitchFamily="2" charset="0"/>
                        </a:rPr>
                        <a:t>BREAK</a:t>
                      </a:r>
                      <a:r>
                        <a:rPr lang="en-GB" sz="1400" b="1" baseline="0" dirty="0">
                          <a:effectLst/>
                          <a:latin typeface="HfW cursive" panose="00000500000000000000" pitchFamily="2" charset="0"/>
                        </a:rPr>
                        <a:t> TIME</a:t>
                      </a:r>
                      <a:r>
                        <a:rPr lang="en-GB" sz="1400" b="1" dirty="0">
                          <a:effectLst/>
                          <a:latin typeface="HfW cursive" panose="00000500000000000000" pitchFamily="2" charset="0"/>
                        </a:rPr>
                        <a:t> </a:t>
                      </a:r>
                    </a:p>
                    <a:p>
                      <a:pPr algn="ctr">
                        <a:lnSpc>
                          <a:spcPct val="107000"/>
                        </a:lnSpc>
                        <a:spcAft>
                          <a:spcPts val="0"/>
                        </a:spcAft>
                      </a:pPr>
                      <a:r>
                        <a:rPr lang="en-GB" sz="1400" b="1" dirty="0">
                          <a:effectLst/>
                          <a:latin typeface="HfW cursive" panose="00000500000000000000" pitchFamily="2" charset="0"/>
                        </a:rPr>
                        <a:t> </a:t>
                      </a:r>
                      <a:endParaRPr lang="en-GB" sz="1400" b="1" dirty="0">
                        <a:effectLst/>
                        <a:latin typeface="HfW cursive" panose="00000500000000000000" pitchFamily="2" charset="0"/>
                        <a:ea typeface="Calibri" panose="020F0502020204030204" pitchFamily="34" charset="0"/>
                        <a:cs typeface="Times New Roman" panose="02020603050405020304" pitchFamily="18" charset="0"/>
                      </a:endParaRPr>
                    </a:p>
                  </a:txBody>
                  <a:tcPr marL="51144" marR="51144" marT="0" marB="0" vert="vert270">
                    <a:solidFill>
                      <a:schemeClr val="bg2">
                        <a:lumMod val="40000"/>
                        <a:lumOff val="60000"/>
                      </a:schemeClr>
                    </a:solidFill>
                  </a:tcPr>
                </a:tc>
                <a:tc>
                  <a:txBody>
                    <a:bodyPr/>
                    <a:lstStyle/>
                    <a:p>
                      <a:pPr algn="ctr" fontAlgn="base">
                        <a:spcAft>
                          <a:spcPts val="0"/>
                        </a:spcAft>
                      </a:pPr>
                      <a:r>
                        <a:rPr lang="en-GB" sz="1200" b="1" dirty="0">
                          <a:effectLst/>
                          <a:latin typeface="HfW cursive" panose="00000500000000000000" pitchFamily="2" charset="0"/>
                        </a:rPr>
                        <a:t>Handwriting</a:t>
                      </a:r>
                    </a:p>
                  </a:txBody>
                  <a:tcPr marL="51144" marR="51144" marT="0" marB="0">
                    <a:solidFill>
                      <a:schemeClr val="bg2">
                        <a:lumMod val="40000"/>
                        <a:lumOff val="60000"/>
                      </a:schemeClr>
                    </a:solidFill>
                  </a:tcPr>
                </a:tc>
                <a:tc>
                  <a:txBody>
                    <a:bodyPr/>
                    <a:lstStyle/>
                    <a:p>
                      <a:pPr algn="ctr" fontAlgn="base">
                        <a:spcAft>
                          <a:spcPts val="0"/>
                        </a:spcAft>
                      </a:pPr>
                      <a:r>
                        <a:rPr lang="en-GB" sz="1400" b="1" dirty="0">
                          <a:effectLst/>
                          <a:latin typeface="HfW cursive" panose="00000500000000000000" pitchFamily="2" charset="0"/>
                        </a:rPr>
                        <a:t>ASSEMBLY</a:t>
                      </a:r>
                    </a:p>
                  </a:txBody>
                  <a:tcPr marL="51144" marR="51144" marT="0" marB="0" vert="vert270">
                    <a:solidFill>
                      <a:schemeClr val="bg2">
                        <a:lumMod val="40000"/>
                        <a:lumOff val="60000"/>
                      </a:schemeClr>
                    </a:solidFill>
                  </a:tcPr>
                </a:tc>
                <a:tc>
                  <a:txBody>
                    <a:bodyPr/>
                    <a:lstStyle/>
                    <a:p>
                      <a:pPr algn="ctr" fontAlgn="base">
                        <a:spcAft>
                          <a:spcPts val="0"/>
                        </a:spcAft>
                      </a:pPr>
                      <a:r>
                        <a:rPr lang="en-GB" sz="1400" b="1" dirty="0">
                          <a:effectLst/>
                          <a:latin typeface="HfW cursive" panose="00000500000000000000" pitchFamily="2" charset="0"/>
                        </a:rPr>
                        <a:t>HOMETIME</a:t>
                      </a:r>
                    </a:p>
                  </a:txBody>
                  <a:tcPr marL="51144" marR="51144" marT="0" marB="0" vert="vert270">
                    <a:solidFill>
                      <a:schemeClr val="bg2">
                        <a:lumMod val="40000"/>
                        <a:lumOff val="60000"/>
                      </a:schemeClr>
                    </a:solidFill>
                  </a:tcPr>
                </a:tc>
                <a:extLst>
                  <a:ext uri="{0D108BD9-81ED-4DB2-BD59-A6C34878D82A}">
                    <a16:rowId xmlns:a16="http://schemas.microsoft.com/office/drawing/2014/main" val="3003828443"/>
                  </a:ext>
                </a:extLst>
              </a:tr>
            </a:tbl>
          </a:graphicData>
        </a:graphic>
      </p:graphicFrame>
    </p:spTree>
    <p:extLst>
      <p:ext uri="{BB962C8B-B14F-4D97-AF65-F5344CB8AC3E}">
        <p14:creationId xmlns:p14="http://schemas.microsoft.com/office/powerpoint/2010/main" val="4085227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99A46417729EC42987BB998CE466905" ma:contentTypeVersion="10" ma:contentTypeDescription="Create a new document." ma:contentTypeScope="" ma:versionID="929dac5611ca465f13076d98d2f910d3">
  <xsd:schema xmlns:xsd="http://www.w3.org/2001/XMLSchema" xmlns:xs="http://www.w3.org/2001/XMLSchema" xmlns:p="http://schemas.microsoft.com/office/2006/metadata/properties" xmlns:ns2="0f751d99-6458-4f6f-a0a9-ad0eff7475bf" xmlns:ns3="b413b9a9-e58a-441f-ba5e-9a94cc61aa41" targetNamespace="http://schemas.microsoft.com/office/2006/metadata/properties" ma:root="true" ma:fieldsID="80389c3b25bf58b9fcd21e992990ea5b" ns2:_="" ns3:_="">
    <xsd:import namespace="0f751d99-6458-4f6f-a0a9-ad0eff7475bf"/>
    <xsd:import namespace="b413b9a9-e58a-441f-ba5e-9a94cc61aa4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EventHashCode" minOccurs="0"/>
                <xsd:element ref="ns3:MediaServiceGenerationTime"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751d99-6458-4f6f-a0a9-ad0eff7475bf"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413b9a9-e58a-441f-ba5e-9a94cc61aa41"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MediaServic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04BBBB8-81F0-4D26-8D4F-76BCD886C57F}">
  <ds:schemaRefs>
    <ds:schemaRef ds:uri="http://schemas.microsoft.com/sharepoint/v3/contenttype/forms"/>
  </ds:schemaRefs>
</ds:datastoreItem>
</file>

<file path=customXml/itemProps2.xml><?xml version="1.0" encoding="utf-8"?>
<ds:datastoreItem xmlns:ds="http://schemas.openxmlformats.org/officeDocument/2006/customXml" ds:itemID="{87B02D09-AEB3-41BA-8A76-A40C03ADC601}">
  <ds:schemaRefs>
    <ds:schemaRef ds:uri="http://purl.org/dc/elements/1.1/"/>
    <ds:schemaRef ds:uri="http://purl.org/dc/dcmitype/"/>
    <ds:schemaRef ds:uri="http://schemas.microsoft.com/office/infopath/2007/PartnerControls"/>
    <ds:schemaRef ds:uri="0f751d99-6458-4f6f-a0a9-ad0eff7475bf"/>
    <ds:schemaRef ds:uri="http://schemas.microsoft.com/office/2006/metadata/properties"/>
    <ds:schemaRef ds:uri="http://schemas.microsoft.com/office/2006/documentManagement/types"/>
    <ds:schemaRef ds:uri="http://purl.org/dc/terms/"/>
    <ds:schemaRef ds:uri="http://schemas.openxmlformats.org/package/2006/metadata/core-properties"/>
    <ds:schemaRef ds:uri="b413b9a9-e58a-441f-ba5e-9a94cc61aa41"/>
    <ds:schemaRef ds:uri="http://www.w3.org/XML/1998/namespace"/>
  </ds:schemaRefs>
</ds:datastoreItem>
</file>

<file path=customXml/itemProps3.xml><?xml version="1.0" encoding="utf-8"?>
<ds:datastoreItem xmlns:ds="http://schemas.openxmlformats.org/officeDocument/2006/customXml" ds:itemID="{A16E456D-4F5B-4F32-BF7A-18F8D0AEFCCB}">
  <ds:schemaRefs>
    <ds:schemaRef ds:uri="0f751d99-6458-4f6f-a0a9-ad0eff7475bf"/>
    <ds:schemaRef ds:uri="b413b9a9-e58a-441f-ba5e-9a94cc61aa4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Quotable</Template>
  <TotalTime>10411</TotalTime>
  <Words>1847</Words>
  <Application>Microsoft Office PowerPoint</Application>
  <PresentationFormat>Widescreen</PresentationFormat>
  <Paragraphs>407</Paragraphs>
  <Slides>29</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Berlin Sans FB</vt:lpstr>
      <vt:lpstr>Calibri</vt:lpstr>
      <vt:lpstr>Century Gothic</vt:lpstr>
      <vt:lpstr>HfW cursive</vt:lpstr>
      <vt:lpstr>HfW precursive</vt:lpstr>
      <vt:lpstr>Wingdings 2</vt:lpstr>
      <vt:lpstr>Quotable</vt:lpstr>
      <vt:lpstr>WELCOME TO KS1 </vt:lpstr>
      <vt:lpstr> KS1 Teachers</vt:lpstr>
      <vt:lpstr> KS1 Additional Adults</vt:lpstr>
      <vt:lpstr>Communication</vt:lpstr>
      <vt:lpstr>PowerPoint Presentation</vt:lpstr>
      <vt:lpstr>PowerPoint Presentation</vt:lpstr>
      <vt:lpstr>PowerPoint Presentation</vt:lpstr>
      <vt:lpstr>PowerPoint Presentation</vt:lpstr>
      <vt:lpstr>A Typical Day In KS1</vt:lpstr>
      <vt:lpstr>PowerPoint Presentation</vt:lpstr>
      <vt:lpstr>Curriculum</vt:lpstr>
      <vt:lpstr>Trips and Enrichment</vt:lpstr>
      <vt:lpstr>Year 2 Residential to Walesby</vt:lpstr>
      <vt:lpstr>PowerPoint Presentation</vt:lpstr>
      <vt:lpstr>PowerPoint Presentation</vt:lpstr>
      <vt:lpstr>Reading</vt:lpstr>
      <vt:lpstr>PowerPoint Presentation</vt:lpstr>
      <vt:lpstr>Read, Write Inc</vt:lpstr>
      <vt:lpstr>Rainbow Reading Challenge Your child needs to be reading EVERYDAY! </vt:lpstr>
      <vt:lpstr>Homework</vt:lpstr>
      <vt:lpstr>PowerPoint Presentation</vt:lpstr>
      <vt:lpstr>PowerPoint Presentation</vt:lpstr>
      <vt:lpstr>Homework</vt:lpstr>
      <vt:lpstr>Times Tables</vt:lpstr>
      <vt:lpstr>Assessment</vt:lpstr>
      <vt:lpstr>PE</vt:lpstr>
      <vt:lpstr>Uniform</vt:lpstr>
      <vt:lpstr>Things to remember:</vt:lpstr>
      <vt:lpstr>Thank you!</vt:lpstr>
    </vt:vector>
  </TitlesOfParts>
  <Company>Nottingham City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KS1 Year 1 Year 2</dc:title>
  <dc:creator>Julia Dickens</dc:creator>
  <cp:lastModifiedBy>Charlie Precious</cp:lastModifiedBy>
  <cp:revision>97</cp:revision>
  <cp:lastPrinted>2022-09-13T11:06:13Z</cp:lastPrinted>
  <dcterms:created xsi:type="dcterms:W3CDTF">2018-06-18T12:52:32Z</dcterms:created>
  <dcterms:modified xsi:type="dcterms:W3CDTF">2023-09-07T12:27:57Z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0x010100399A46417729EC42987BB998CE466905</vt:lpwstr>
  </property>
</Properties>
</file>