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88" r:id="rId4"/>
    <p:sldId id="258" r:id="rId5"/>
    <p:sldId id="298" r:id="rId6"/>
    <p:sldId id="261" r:id="rId7"/>
    <p:sldId id="282" r:id="rId8"/>
    <p:sldId id="283" r:id="rId9"/>
    <p:sldId id="284" r:id="rId10"/>
    <p:sldId id="262" r:id="rId11"/>
    <p:sldId id="290" r:id="rId12"/>
    <p:sldId id="289" r:id="rId13"/>
    <p:sldId id="263" r:id="rId14"/>
    <p:sldId id="268" r:id="rId15"/>
    <p:sldId id="278" r:id="rId16"/>
    <p:sldId id="299" r:id="rId17"/>
    <p:sldId id="267" r:id="rId18"/>
    <p:sldId id="285" r:id="rId19"/>
    <p:sldId id="291" r:id="rId20"/>
    <p:sldId id="292" r:id="rId21"/>
    <p:sldId id="279" r:id="rId22"/>
    <p:sldId id="293" r:id="rId23"/>
    <p:sldId id="269" r:id="rId24"/>
    <p:sldId id="286" r:id="rId25"/>
    <p:sldId id="287" r:id="rId26"/>
    <p:sldId id="275" r:id="rId27"/>
    <p:sldId id="296" r:id="rId28"/>
    <p:sldId id="276" r:id="rId29"/>
    <p:sldId id="277" r:id="rId30"/>
    <p:sldId id="280" r:id="rId31"/>
    <p:sldId id="264" r:id="rId32"/>
    <p:sldId id="265" r:id="rId33"/>
    <p:sldId id="294" r:id="rId34"/>
    <p:sldId id="271" r:id="rId35"/>
    <p:sldId id="295" r:id="rId36"/>
    <p:sldId id="297" r:id="rId37"/>
    <p:sldId id="270" r:id="rId38"/>
    <p:sldId id="272"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8"/>
  </p:normalViewPr>
  <p:slideViewPr>
    <p:cSldViewPr snapToGrid="0">
      <p:cViewPr varScale="1">
        <p:scale>
          <a:sx n="45" d="100"/>
          <a:sy n="45" d="100"/>
        </p:scale>
        <p:origin x="14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sey Shaw" userId="f8f243db-ac86-4017-b422-e95078382cc7" providerId="ADAL" clId="{0FB7F058-7DE5-4410-80F0-65FB08468F2A}"/>
    <pc:docChg chg="custSel modSld">
      <pc:chgData name="Lynsey Shaw" userId="f8f243db-ac86-4017-b422-e95078382cc7" providerId="ADAL" clId="{0FB7F058-7DE5-4410-80F0-65FB08468F2A}" dt="2023-09-12T11:26:23.560" v="1298" actId="14100"/>
      <pc:docMkLst>
        <pc:docMk/>
      </pc:docMkLst>
      <pc:sldChg chg="addSp delSp modSp mod">
        <pc:chgData name="Lynsey Shaw" userId="f8f243db-ac86-4017-b422-e95078382cc7" providerId="ADAL" clId="{0FB7F058-7DE5-4410-80F0-65FB08468F2A}" dt="2023-09-12T08:19:20.982" v="25" actId="1076"/>
        <pc:sldMkLst>
          <pc:docMk/>
          <pc:sldMk cId="0" sldId="256"/>
        </pc:sldMkLst>
        <pc:spChg chg="mod">
          <ac:chgData name="Lynsey Shaw" userId="f8f243db-ac86-4017-b422-e95078382cc7" providerId="ADAL" clId="{0FB7F058-7DE5-4410-80F0-65FB08468F2A}" dt="2023-09-12T08:16:47.085" v="20" actId="20577"/>
          <ac:spMkLst>
            <pc:docMk/>
            <pc:sldMk cId="0" sldId="256"/>
            <ac:spMk id="129" creationId="{00000000-0000-0000-0000-000000000000}"/>
          </ac:spMkLst>
        </pc:spChg>
        <pc:picChg chg="del">
          <ac:chgData name="Lynsey Shaw" userId="f8f243db-ac86-4017-b422-e95078382cc7" providerId="ADAL" clId="{0FB7F058-7DE5-4410-80F0-65FB08468F2A}" dt="2023-09-12T08:16:48.508" v="21" actId="478"/>
          <ac:picMkLst>
            <pc:docMk/>
            <pc:sldMk cId="0" sldId="256"/>
            <ac:picMk id="7" creationId="{CEF37306-112F-48AB-BB30-2EC3A8946C0A}"/>
          </ac:picMkLst>
        </pc:picChg>
        <pc:picChg chg="mod">
          <ac:chgData name="Lynsey Shaw" userId="f8f243db-ac86-4017-b422-e95078382cc7" providerId="ADAL" clId="{0FB7F058-7DE5-4410-80F0-65FB08468F2A}" dt="2023-09-12T08:19:20.982" v="25" actId="1076"/>
          <ac:picMkLst>
            <pc:docMk/>
            <pc:sldMk cId="0" sldId="256"/>
            <ac:picMk id="130" creationId="{00000000-0000-0000-0000-000000000000}"/>
          </ac:picMkLst>
        </pc:picChg>
        <pc:picChg chg="add mod">
          <ac:chgData name="Lynsey Shaw" userId="f8f243db-ac86-4017-b422-e95078382cc7" providerId="ADAL" clId="{0FB7F058-7DE5-4410-80F0-65FB08468F2A}" dt="2023-09-12T08:19:19.114" v="24" actId="14100"/>
          <ac:picMkLst>
            <pc:docMk/>
            <pc:sldMk cId="0" sldId="256"/>
            <ac:picMk id="1026" creationId="{5AF99DE6-9E75-4762-A34F-C43E3062B21B}"/>
          </ac:picMkLst>
        </pc:picChg>
      </pc:sldChg>
      <pc:sldChg chg="modSp mod">
        <pc:chgData name="Lynsey Shaw" userId="f8f243db-ac86-4017-b422-e95078382cc7" providerId="ADAL" clId="{0FB7F058-7DE5-4410-80F0-65FB08468F2A}" dt="2023-09-12T08:21:58.985" v="300" actId="20577"/>
        <pc:sldMkLst>
          <pc:docMk/>
          <pc:sldMk cId="0" sldId="257"/>
        </pc:sldMkLst>
        <pc:spChg chg="mod">
          <ac:chgData name="Lynsey Shaw" userId="f8f243db-ac86-4017-b422-e95078382cc7" providerId="ADAL" clId="{0FB7F058-7DE5-4410-80F0-65FB08468F2A}" dt="2023-09-12T08:21:17.433" v="160" actId="1076"/>
          <ac:spMkLst>
            <pc:docMk/>
            <pc:sldMk cId="0" sldId="257"/>
            <ac:spMk id="12" creationId="{4033C870-7F61-4432-BDF0-C01C7C2DAE73}"/>
          </ac:spMkLst>
        </pc:spChg>
        <pc:graphicFrameChg chg="mod modGraphic">
          <ac:chgData name="Lynsey Shaw" userId="f8f243db-ac86-4017-b422-e95078382cc7" providerId="ADAL" clId="{0FB7F058-7DE5-4410-80F0-65FB08468F2A}" dt="2023-09-12T08:21:12.214" v="159"/>
          <ac:graphicFrameMkLst>
            <pc:docMk/>
            <pc:sldMk cId="0" sldId="257"/>
            <ac:graphicFrameMk id="4" creationId="{3D9D8ABA-DE9B-4DF8-BB42-4CFC847C1533}"/>
          </ac:graphicFrameMkLst>
        </pc:graphicFrameChg>
        <pc:graphicFrameChg chg="mod modGraphic">
          <ac:chgData name="Lynsey Shaw" userId="f8f243db-ac86-4017-b422-e95078382cc7" providerId="ADAL" clId="{0FB7F058-7DE5-4410-80F0-65FB08468F2A}" dt="2023-09-12T08:21:58.985" v="300" actId="20577"/>
          <ac:graphicFrameMkLst>
            <pc:docMk/>
            <pc:sldMk cId="0" sldId="257"/>
            <ac:graphicFrameMk id="5" creationId="{AF35DDB7-F1FE-406A-859C-9108BB31F9AB}"/>
          </ac:graphicFrameMkLst>
        </pc:graphicFrameChg>
      </pc:sldChg>
      <pc:sldChg chg="addSp delSp modSp mod">
        <pc:chgData name="Lynsey Shaw" userId="f8f243db-ac86-4017-b422-e95078382cc7" providerId="ADAL" clId="{0FB7F058-7DE5-4410-80F0-65FB08468F2A}" dt="2023-09-12T08:25:40.410" v="748" actId="20577"/>
        <pc:sldMkLst>
          <pc:docMk/>
          <pc:sldMk cId="0" sldId="258"/>
        </pc:sldMkLst>
        <pc:spChg chg="mod">
          <ac:chgData name="Lynsey Shaw" userId="f8f243db-ac86-4017-b422-e95078382cc7" providerId="ADAL" clId="{0FB7F058-7DE5-4410-80F0-65FB08468F2A}" dt="2023-09-12T08:25:22.019" v="735" actId="1076"/>
          <ac:spMkLst>
            <pc:docMk/>
            <pc:sldMk cId="0" sldId="258"/>
            <ac:spMk id="2" creationId="{67C004CD-0F75-4A04-A4C1-D2A763DBCCFB}"/>
          </ac:spMkLst>
        </pc:spChg>
        <pc:spChg chg="mod">
          <ac:chgData name="Lynsey Shaw" userId="f8f243db-ac86-4017-b422-e95078382cc7" providerId="ADAL" clId="{0FB7F058-7DE5-4410-80F0-65FB08468F2A}" dt="2023-09-12T08:25:18.628" v="734" actId="1076"/>
          <ac:spMkLst>
            <pc:docMk/>
            <pc:sldMk cId="0" sldId="258"/>
            <ac:spMk id="6" creationId="{7D695382-5FE9-470F-93D8-EB0885FFB6FE}"/>
          </ac:spMkLst>
        </pc:spChg>
        <pc:spChg chg="del">
          <ac:chgData name="Lynsey Shaw" userId="f8f243db-ac86-4017-b422-e95078382cc7" providerId="ADAL" clId="{0FB7F058-7DE5-4410-80F0-65FB08468F2A}" dt="2023-09-12T08:24:26.297" v="723" actId="478"/>
          <ac:spMkLst>
            <pc:docMk/>
            <pc:sldMk cId="0" sldId="258"/>
            <ac:spMk id="8" creationId="{AF76DE3C-1740-4C79-A1E2-629BEAE9B715}"/>
          </ac:spMkLst>
        </pc:spChg>
        <pc:spChg chg="del">
          <ac:chgData name="Lynsey Shaw" userId="f8f243db-ac86-4017-b422-e95078382cc7" providerId="ADAL" clId="{0FB7F058-7DE5-4410-80F0-65FB08468F2A}" dt="2023-09-12T08:24:28.362" v="724" actId="478"/>
          <ac:spMkLst>
            <pc:docMk/>
            <pc:sldMk cId="0" sldId="258"/>
            <ac:spMk id="9" creationId="{83EAA1B8-84A8-460B-B4B8-19E06D2CFBDF}"/>
          </ac:spMkLst>
        </pc:spChg>
        <pc:spChg chg="add mod">
          <ac:chgData name="Lynsey Shaw" userId="f8f243db-ac86-4017-b422-e95078382cc7" providerId="ADAL" clId="{0FB7F058-7DE5-4410-80F0-65FB08468F2A}" dt="2023-09-12T08:25:40.410" v="748" actId="20577"/>
          <ac:spMkLst>
            <pc:docMk/>
            <pc:sldMk cId="0" sldId="258"/>
            <ac:spMk id="12" creationId="{5EC1E3C0-3AD1-42B0-9F6D-BAC6490CBAC3}"/>
          </ac:spMkLst>
        </pc:spChg>
        <pc:picChg chg="del">
          <ac:chgData name="Lynsey Shaw" userId="f8f243db-ac86-4017-b422-e95078382cc7" providerId="ADAL" clId="{0FB7F058-7DE5-4410-80F0-65FB08468F2A}" dt="2023-09-12T08:24:07.912" v="709" actId="478"/>
          <ac:picMkLst>
            <pc:docMk/>
            <pc:sldMk cId="0" sldId="258"/>
            <ac:picMk id="1026" creationId="{59FC2D36-FDD7-453E-8194-3936E0FA2E85}"/>
          </ac:picMkLst>
        </pc:picChg>
        <pc:picChg chg="del">
          <ac:chgData name="Lynsey Shaw" userId="f8f243db-ac86-4017-b422-e95078382cc7" providerId="ADAL" clId="{0FB7F058-7DE5-4410-80F0-65FB08468F2A}" dt="2023-09-12T08:24:05.844" v="707" actId="478"/>
          <ac:picMkLst>
            <pc:docMk/>
            <pc:sldMk cId="0" sldId="258"/>
            <ac:picMk id="1028" creationId="{C1187761-9A58-49E2-AA56-F9BA61ABB7BB}"/>
          </ac:picMkLst>
        </pc:picChg>
        <pc:picChg chg="del">
          <ac:chgData name="Lynsey Shaw" userId="f8f243db-ac86-4017-b422-e95078382cc7" providerId="ADAL" clId="{0FB7F058-7DE5-4410-80F0-65FB08468F2A}" dt="2023-09-12T08:24:06.899" v="708" actId="478"/>
          <ac:picMkLst>
            <pc:docMk/>
            <pc:sldMk cId="0" sldId="258"/>
            <ac:picMk id="1030" creationId="{8AF7AF8B-2AEE-4B42-8895-F867103BB184}"/>
          </ac:picMkLst>
        </pc:picChg>
        <pc:picChg chg="add mod">
          <ac:chgData name="Lynsey Shaw" userId="f8f243db-ac86-4017-b422-e95078382cc7" providerId="ADAL" clId="{0FB7F058-7DE5-4410-80F0-65FB08468F2A}" dt="2023-09-12T08:25:22.019" v="735" actId="1076"/>
          <ac:picMkLst>
            <pc:docMk/>
            <pc:sldMk cId="0" sldId="258"/>
            <ac:picMk id="2050" creationId="{F27B260A-7814-4D00-A9BD-7F02CD4CA235}"/>
          </ac:picMkLst>
        </pc:picChg>
        <pc:picChg chg="add del mod">
          <ac:chgData name="Lynsey Shaw" userId="f8f243db-ac86-4017-b422-e95078382cc7" providerId="ADAL" clId="{0FB7F058-7DE5-4410-80F0-65FB08468F2A}" dt="2023-09-12T08:25:26.772" v="737" actId="478"/>
          <ac:picMkLst>
            <pc:docMk/>
            <pc:sldMk cId="0" sldId="258"/>
            <ac:picMk id="2052" creationId="{0147751F-338B-481F-A20A-6C7421C649AB}"/>
          </ac:picMkLst>
        </pc:picChg>
        <pc:picChg chg="add mod">
          <ac:chgData name="Lynsey Shaw" userId="f8f243db-ac86-4017-b422-e95078382cc7" providerId="ADAL" clId="{0FB7F058-7DE5-4410-80F0-65FB08468F2A}" dt="2023-09-12T08:25:37.751" v="740" actId="1076"/>
          <ac:picMkLst>
            <pc:docMk/>
            <pc:sldMk cId="0" sldId="258"/>
            <ac:picMk id="2054" creationId="{977AB7C6-935F-4165-BE3D-4C26D4253A35}"/>
          </ac:picMkLst>
        </pc:picChg>
      </pc:sldChg>
      <pc:sldChg chg="modSp mod">
        <pc:chgData name="Lynsey Shaw" userId="f8f243db-ac86-4017-b422-e95078382cc7" providerId="ADAL" clId="{0FB7F058-7DE5-4410-80F0-65FB08468F2A}" dt="2023-09-12T08:36:08.422" v="869" actId="20577"/>
        <pc:sldMkLst>
          <pc:docMk/>
          <pc:sldMk cId="0" sldId="263"/>
        </pc:sldMkLst>
        <pc:spChg chg="mod">
          <ac:chgData name="Lynsey Shaw" userId="f8f243db-ac86-4017-b422-e95078382cc7" providerId="ADAL" clId="{0FB7F058-7DE5-4410-80F0-65FB08468F2A}" dt="2023-09-12T08:36:00.356" v="841" actId="20577"/>
          <ac:spMkLst>
            <pc:docMk/>
            <pc:sldMk cId="0" sldId="263"/>
            <ac:spMk id="172" creationId="{00000000-0000-0000-0000-000000000000}"/>
          </ac:spMkLst>
        </pc:spChg>
        <pc:spChg chg="mod">
          <ac:chgData name="Lynsey Shaw" userId="f8f243db-ac86-4017-b422-e95078382cc7" providerId="ADAL" clId="{0FB7F058-7DE5-4410-80F0-65FB08468F2A}" dt="2023-09-12T08:36:08.422" v="869" actId="20577"/>
          <ac:spMkLst>
            <pc:docMk/>
            <pc:sldMk cId="0" sldId="263"/>
            <ac:spMk id="173" creationId="{00000000-0000-0000-0000-000000000000}"/>
          </ac:spMkLst>
        </pc:spChg>
      </pc:sldChg>
      <pc:sldChg chg="modSp mod">
        <pc:chgData name="Lynsey Shaw" userId="f8f243db-ac86-4017-b422-e95078382cc7" providerId="ADAL" clId="{0FB7F058-7DE5-4410-80F0-65FB08468F2A}" dt="2023-09-12T08:36:59.637" v="968" actId="20577"/>
        <pc:sldMkLst>
          <pc:docMk/>
          <pc:sldMk cId="0" sldId="264"/>
        </pc:sldMkLst>
        <pc:spChg chg="mod">
          <ac:chgData name="Lynsey Shaw" userId="f8f243db-ac86-4017-b422-e95078382cc7" providerId="ADAL" clId="{0FB7F058-7DE5-4410-80F0-65FB08468F2A}" dt="2023-09-12T08:36:59.637" v="968" actId="20577"/>
          <ac:spMkLst>
            <pc:docMk/>
            <pc:sldMk cId="0" sldId="264"/>
            <ac:spMk id="4" creationId="{2F832FB2-EA05-4464-ADA4-405B3480CB7B}"/>
          </ac:spMkLst>
        </pc:spChg>
      </pc:sldChg>
      <pc:sldChg chg="addSp delSp modSp mod">
        <pc:chgData name="Lynsey Shaw" userId="f8f243db-ac86-4017-b422-e95078382cc7" providerId="ADAL" clId="{0FB7F058-7DE5-4410-80F0-65FB08468F2A}" dt="2023-09-12T08:37:38.762" v="972" actId="1076"/>
        <pc:sldMkLst>
          <pc:docMk/>
          <pc:sldMk cId="0" sldId="272"/>
        </pc:sldMkLst>
        <pc:graphicFrameChg chg="del modGraphic">
          <ac:chgData name="Lynsey Shaw" userId="f8f243db-ac86-4017-b422-e95078382cc7" providerId="ADAL" clId="{0FB7F058-7DE5-4410-80F0-65FB08468F2A}" dt="2023-09-12T08:37:34.968" v="970" actId="478"/>
          <ac:graphicFrameMkLst>
            <pc:docMk/>
            <pc:sldMk cId="0" sldId="272"/>
            <ac:graphicFrameMk id="6" creationId="{E5414A7D-5CB6-49E0-BF2A-EE984A146A64}"/>
          </ac:graphicFrameMkLst>
        </pc:graphicFrameChg>
        <pc:graphicFrameChg chg="add mod">
          <ac:chgData name="Lynsey Shaw" userId="f8f243db-ac86-4017-b422-e95078382cc7" providerId="ADAL" clId="{0FB7F058-7DE5-4410-80F0-65FB08468F2A}" dt="2023-09-12T08:37:38.762" v="972" actId="1076"/>
          <ac:graphicFrameMkLst>
            <pc:docMk/>
            <pc:sldMk cId="0" sldId="272"/>
            <ac:graphicFrameMk id="8" creationId="{B51EECFF-C5C5-4769-9EB0-A4920BDDE1C7}"/>
          </ac:graphicFrameMkLst>
        </pc:graphicFrameChg>
      </pc:sldChg>
      <pc:sldChg chg="modSp mod">
        <pc:chgData name="Lynsey Shaw" userId="f8f243db-ac86-4017-b422-e95078382cc7" providerId="ADAL" clId="{0FB7F058-7DE5-4410-80F0-65FB08468F2A}" dt="2023-09-12T08:37:56.495" v="991" actId="20577"/>
        <pc:sldMkLst>
          <pc:docMk/>
          <pc:sldMk cId="1172937937" sldId="288"/>
        </pc:sldMkLst>
        <pc:spChg chg="mod">
          <ac:chgData name="Lynsey Shaw" userId="f8f243db-ac86-4017-b422-e95078382cc7" providerId="ADAL" clId="{0FB7F058-7DE5-4410-80F0-65FB08468F2A}" dt="2023-09-12T08:37:56.495" v="991" actId="20577"/>
          <ac:spMkLst>
            <pc:docMk/>
            <pc:sldMk cId="1172937937" sldId="288"/>
            <ac:spMk id="3" creationId="{8D9C4416-9D39-4AC0-A908-F3A9DA75C858}"/>
          </ac:spMkLst>
        </pc:spChg>
      </pc:sldChg>
      <pc:sldChg chg="modSp mod">
        <pc:chgData name="Lynsey Shaw" userId="f8f243db-ac86-4017-b422-e95078382cc7" providerId="ADAL" clId="{0FB7F058-7DE5-4410-80F0-65FB08468F2A}" dt="2023-09-12T11:11:39.783" v="1289" actId="1076"/>
        <pc:sldMkLst>
          <pc:docMk/>
          <pc:sldMk cId="2043608195" sldId="289"/>
        </pc:sldMkLst>
        <pc:spChg chg="mod">
          <ac:chgData name="Lynsey Shaw" userId="f8f243db-ac86-4017-b422-e95078382cc7" providerId="ADAL" clId="{0FB7F058-7DE5-4410-80F0-65FB08468F2A}" dt="2023-09-12T11:11:39.783" v="1289" actId="1076"/>
          <ac:spMkLst>
            <pc:docMk/>
            <pc:sldMk cId="2043608195" sldId="289"/>
            <ac:spMk id="6" creationId="{8CC376A9-EF34-4B1E-B5D1-C992F3F9DE75}"/>
          </ac:spMkLst>
        </pc:spChg>
        <pc:spChg chg="mod">
          <ac:chgData name="Lynsey Shaw" userId="f8f243db-ac86-4017-b422-e95078382cc7" providerId="ADAL" clId="{0FB7F058-7DE5-4410-80F0-65FB08468F2A}" dt="2023-09-12T08:35:39.156" v="795" actId="1076"/>
          <ac:spMkLst>
            <pc:docMk/>
            <pc:sldMk cId="2043608195" sldId="289"/>
            <ac:spMk id="167" creationId="{00000000-0000-0000-0000-000000000000}"/>
          </ac:spMkLst>
        </pc:spChg>
        <pc:graphicFrameChg chg="mod modGraphic">
          <ac:chgData name="Lynsey Shaw" userId="f8f243db-ac86-4017-b422-e95078382cc7" providerId="ADAL" clId="{0FB7F058-7DE5-4410-80F0-65FB08468F2A}" dt="2023-09-12T11:11:14.006" v="1147" actId="1076"/>
          <ac:graphicFrameMkLst>
            <pc:docMk/>
            <pc:sldMk cId="2043608195" sldId="289"/>
            <ac:graphicFrameMk id="9" creationId="{A5D69053-BBAB-4466-A7F3-77912E1AB485}"/>
          </ac:graphicFrameMkLst>
        </pc:graphicFrameChg>
      </pc:sldChg>
      <pc:sldChg chg="addSp delSp modSp mod">
        <pc:chgData name="Lynsey Shaw" userId="f8f243db-ac86-4017-b422-e95078382cc7" providerId="ADAL" clId="{0FB7F058-7DE5-4410-80F0-65FB08468F2A}" dt="2023-09-12T11:26:23.560" v="1298" actId="14100"/>
        <pc:sldMkLst>
          <pc:docMk/>
          <pc:sldMk cId="1645139068" sldId="290"/>
        </pc:sldMkLst>
        <pc:picChg chg="add mod">
          <ac:chgData name="Lynsey Shaw" userId="f8f243db-ac86-4017-b422-e95078382cc7" providerId="ADAL" clId="{0FB7F058-7DE5-4410-80F0-65FB08468F2A}" dt="2023-09-12T11:26:20.085" v="1296" actId="1076"/>
          <ac:picMkLst>
            <pc:docMk/>
            <pc:sldMk cId="1645139068" sldId="290"/>
            <ac:picMk id="3" creationId="{0C616D29-645D-4C88-B7A5-98FCC4D613B3}"/>
          </ac:picMkLst>
        </pc:picChg>
        <pc:picChg chg="add mod">
          <ac:chgData name="Lynsey Shaw" userId="f8f243db-ac86-4017-b422-e95078382cc7" providerId="ADAL" clId="{0FB7F058-7DE5-4410-80F0-65FB08468F2A}" dt="2023-09-12T11:26:23.560" v="1298" actId="14100"/>
          <ac:picMkLst>
            <pc:docMk/>
            <pc:sldMk cId="1645139068" sldId="290"/>
            <ac:picMk id="5" creationId="{8AE0BFB5-074C-4D37-AD41-3940682113B0}"/>
          </ac:picMkLst>
        </pc:picChg>
        <pc:picChg chg="del">
          <ac:chgData name="Lynsey Shaw" userId="f8f243db-ac86-4017-b422-e95078382cc7" providerId="ADAL" clId="{0FB7F058-7DE5-4410-80F0-65FB08468F2A}" dt="2023-09-12T08:34:48.412" v="749" actId="478"/>
          <ac:picMkLst>
            <pc:docMk/>
            <pc:sldMk cId="1645139068" sldId="290"/>
            <ac:picMk id="5" creationId="{B50DF3CF-0407-4A17-8D02-E272AEAB9137}"/>
          </ac:picMkLst>
        </pc:picChg>
        <pc:picChg chg="del">
          <ac:chgData name="Lynsey Shaw" userId="f8f243db-ac86-4017-b422-e95078382cc7" providerId="ADAL" clId="{0FB7F058-7DE5-4410-80F0-65FB08468F2A}" dt="2023-09-12T08:34:49.297" v="750" actId="478"/>
          <ac:picMkLst>
            <pc:docMk/>
            <pc:sldMk cId="1645139068" sldId="290"/>
            <ac:picMk id="7" creationId="{C4111CDA-4462-46D7-9DD2-2BB1843865B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829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387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512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22"/>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929606" y="-12700"/>
            <a:ext cx="16551777" cy="11034518"/>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952500" y="406400"/>
            <a:ext cx="11099800" cy="2120900"/>
          </a:xfrm>
          <a:prstGeom prst="rect">
            <a:avLst/>
          </a:prstGeom>
        </p:spPr>
        <p:txBody>
          <a:bodyPr/>
          <a:lstStyle>
            <a:lvl1pPr>
              <a:defRPr>
                <a:latin typeface="Helvetica Light"/>
                <a:ea typeface="Helvetica Light"/>
                <a:cs typeface="Helvetica Light"/>
                <a:sym typeface="Helvetica Light"/>
              </a:defRPr>
            </a:lvl1pPr>
          </a:lstStyle>
          <a:p>
            <a:r>
              <a:t>Title Text</a:t>
            </a:r>
          </a:p>
        </p:txBody>
      </p:sp>
      <p:sp>
        <p:nvSpPr>
          <p:cNvPr id="118" name="Body Level One…"/>
          <p:cNvSpPr txBox="1">
            <a:spLocks noGrp="1"/>
          </p:cNvSpPr>
          <p:nvPr>
            <p:ph type="body" idx="1"/>
          </p:nvPr>
        </p:nvSpPr>
        <p:spPr>
          <a:prstGeom prst="rect">
            <a:avLst/>
          </a:prstGeom>
        </p:spPr>
        <p:txBody>
          <a:bodyPr/>
          <a:lstStyle>
            <a:lvl1pPr marL="457200" indent="-457200">
              <a:buClrTx/>
              <a:buSzPct val="75000"/>
              <a:defRPr sz="3800">
                <a:latin typeface="Helvetica Light"/>
                <a:ea typeface="Helvetica Light"/>
                <a:cs typeface="Helvetica Light"/>
                <a:sym typeface="Helvetica Light"/>
              </a:defRPr>
            </a:lvl1pPr>
            <a:lvl2pPr marL="914400" indent="-457200">
              <a:buClrTx/>
              <a:buSzPct val="75000"/>
              <a:defRPr sz="3800">
                <a:latin typeface="Helvetica Light"/>
                <a:ea typeface="Helvetica Light"/>
                <a:cs typeface="Helvetica Light"/>
                <a:sym typeface="Helvetica Light"/>
              </a:defRPr>
            </a:lvl2pPr>
            <a:lvl3pPr marL="1371600" indent="-457200">
              <a:buClrTx/>
              <a:buSzPct val="75000"/>
              <a:defRPr sz="3800">
                <a:latin typeface="Helvetica Light"/>
                <a:ea typeface="Helvetica Light"/>
                <a:cs typeface="Helvetica Light"/>
                <a:sym typeface="Helvetica Light"/>
              </a:defRPr>
            </a:lvl3pPr>
            <a:lvl4pPr marL="1828800" indent="-457200">
              <a:buClrTx/>
              <a:buSzPct val="75000"/>
              <a:defRPr sz="3800">
                <a:latin typeface="Helvetica Light"/>
                <a:ea typeface="Helvetica Light"/>
                <a:cs typeface="Helvetica Light"/>
                <a:sym typeface="Helvetica Light"/>
              </a:defRPr>
            </a:lvl4pPr>
            <a:lvl5pPr marL="2286000" indent="-457200">
              <a:buClrTx/>
              <a:buSzPct val="75000"/>
              <a:defRPr sz="38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6311798" y="924560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1" name="Freeform 6"/>
          <p:cNvSpPr/>
          <p:nvPr/>
        </p:nvSpPr>
        <p:spPr bwMode="auto">
          <a:xfrm>
            <a:off x="0" y="0"/>
            <a:ext cx="13004800" cy="310896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4000" y="636000"/>
            <a:ext cx="11276798" cy="1380196"/>
          </a:xfrm>
        </p:spPr>
        <p:txBody>
          <a:bodyPr/>
          <a:lstStyle/>
          <a:p>
            <a:r>
              <a:rPr lang="en-US"/>
              <a:t>Click to edit Master title style</a:t>
            </a:r>
          </a:p>
        </p:txBody>
      </p:sp>
      <p:sp>
        <p:nvSpPr>
          <p:cNvPr id="3" name="Content Placeholder 2"/>
          <p:cNvSpPr>
            <a:spLocks noGrp="1"/>
          </p:cNvSpPr>
          <p:nvPr>
            <p:ph idx="1"/>
          </p:nvPr>
        </p:nvSpPr>
        <p:spPr>
          <a:xfrm>
            <a:off x="873293" y="3160587"/>
            <a:ext cx="11258212" cy="5171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18676" y="9296400"/>
            <a:ext cx="360676" cy="348813"/>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02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647700" y="508000"/>
            <a:ext cx="12369801" cy="6142538"/>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451058" y="-138499"/>
            <a:ext cx="13525502" cy="9017002"/>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21"/>
          </p:nvPr>
        </p:nvSpPr>
        <p:spPr>
          <a:xfrm>
            <a:off x="4473575" y="2032000"/>
            <a:ext cx="10287000" cy="68580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426200" y="4965700"/>
            <a:ext cx="5886450" cy="3924300"/>
          </a:xfrm>
          <a:prstGeom prst="rect">
            <a:avLst/>
          </a:prstGeom>
        </p:spPr>
        <p:txBody>
          <a:bodyPr lIns="91439" tIns="45719" rIns="91439" bIns="45719" anchor="t">
            <a:noAutofit/>
          </a:bodyPr>
          <a:lstStyle/>
          <a:p>
            <a:endParaRPr dirty="0"/>
          </a:p>
        </p:txBody>
      </p:sp>
      <p:sp>
        <p:nvSpPr>
          <p:cNvPr id="84" name="Image"/>
          <p:cNvSpPr>
            <a:spLocks noGrp="1"/>
          </p:cNvSpPr>
          <p:nvPr>
            <p:ph type="pic" sz="quarter" idx="22"/>
          </p:nvPr>
        </p:nvSpPr>
        <p:spPr>
          <a:xfrm>
            <a:off x="6737350" y="639233"/>
            <a:ext cx="5880100" cy="3920067"/>
          </a:xfrm>
          <a:prstGeom prst="rect">
            <a:avLst/>
          </a:prstGeom>
        </p:spPr>
        <p:txBody>
          <a:bodyPr lIns="91439" tIns="45719" rIns="91439" bIns="45719" anchor="t">
            <a:noAutofit/>
          </a:bodyPr>
          <a:lstStyle/>
          <a:p>
            <a:endParaRPr dirty="0"/>
          </a:p>
        </p:txBody>
      </p:sp>
      <p:sp>
        <p:nvSpPr>
          <p:cNvPr id="85" name="Image"/>
          <p:cNvSpPr>
            <a:spLocks noGrp="1"/>
          </p:cNvSpPr>
          <p:nvPr>
            <p:ph type="pic" idx="23"/>
          </p:nvPr>
        </p:nvSpPr>
        <p:spPr>
          <a:xfrm>
            <a:off x="-3400425" y="-127000"/>
            <a:ext cx="13525500" cy="90170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cougars@heathfield.nottingham.sch.uk" TargetMode="External"/><Relationship Id="rId2" Type="http://schemas.openxmlformats.org/officeDocument/2006/relationships/hyperlink" Target="mailto:leopards@heathfield.nottingham.sch.uk" TargetMode="External"/><Relationship Id="rId1" Type="http://schemas.openxmlformats.org/officeDocument/2006/relationships/slideLayout" Target="../slideLayouts/slideLayout6.xml"/><Relationship Id="rId5" Type="http://schemas.openxmlformats.org/officeDocument/2006/relationships/hyperlink" Target="mailto:panthers@heathfield.Nottingham.sch.uk" TargetMode="External"/><Relationship Id="rId4" Type="http://schemas.openxmlformats.org/officeDocument/2006/relationships/hyperlink" Target="mailto:pumas@heathfield.nottingham.sch.u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Y5and6@heathfield.Nottingham.sch.uk"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t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mailto:leopards@heathfield.nottingham.sch.uk" TargetMode="External"/><Relationship Id="rId2" Type="http://schemas.openxmlformats.org/officeDocument/2006/relationships/hyperlink" Target="mailto:Y5and6@heathfield.Nottingham.sch.uk" TargetMode="External"/><Relationship Id="rId1" Type="http://schemas.openxmlformats.org/officeDocument/2006/relationships/slideLayout" Target="../slideLayouts/slideLayout6.xml"/><Relationship Id="rId6" Type="http://schemas.openxmlformats.org/officeDocument/2006/relationships/hyperlink" Target="mailto:panthers@heathfield.Nottingham.sch.uk" TargetMode="External"/><Relationship Id="rId5" Type="http://schemas.openxmlformats.org/officeDocument/2006/relationships/hyperlink" Target="mailto:pumas@heathfield.nottingham.sch.uk" TargetMode="External"/><Relationship Id="rId4" Type="http://schemas.openxmlformats.org/officeDocument/2006/relationships/hyperlink" Target="mailto:cougars@heathfield.nottingham.sch.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28" name="Welcome Meeting"/>
          <p:cNvSpPr txBox="1">
            <a:spLocks noGrp="1"/>
          </p:cNvSpPr>
          <p:nvPr>
            <p:ph type="title"/>
          </p:nvPr>
        </p:nvSpPr>
        <p:spPr>
          <a:xfrm>
            <a:off x="1270000" y="4876564"/>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Welcome Meeting</a:t>
            </a:r>
          </a:p>
        </p:txBody>
      </p:sp>
      <p:sp>
        <p:nvSpPr>
          <p:cNvPr id="129" name="Year 5 &amp; 6"/>
          <p:cNvSpPr txBox="1">
            <a:spLocks noGrp="1"/>
          </p:cNvSpPr>
          <p:nvPr>
            <p:ph type="body" idx="1"/>
          </p:nvPr>
        </p:nvSpPr>
        <p:spPr>
          <a:xfrm>
            <a:off x="1270000" y="6317676"/>
            <a:ext cx="10464800" cy="1130301"/>
          </a:xfrm>
          <a:prstGeom prst="rect">
            <a:avLst/>
          </a:prstGeom>
        </p:spPr>
        <p:txBody>
          <a:bodyPr anchor="t"/>
          <a:lstStyle>
            <a:lvl1pPr marL="0" indent="0" algn="ctr">
              <a:buSzTx/>
              <a:buNone/>
              <a:defRPr>
                <a:latin typeface="SF Pro Rounded Bold"/>
                <a:ea typeface="SF Pro Rounded Bold"/>
                <a:cs typeface="SF Pro Rounded Bold"/>
                <a:sym typeface="SF Pro Rounded Bold"/>
              </a:defRPr>
            </a:lvl1pPr>
          </a:lstStyle>
          <a:p>
            <a:r>
              <a:rPr dirty="0"/>
              <a:t>Year 5 &amp; 6</a:t>
            </a:r>
            <a:r>
              <a:rPr lang="en-GB" dirty="0"/>
              <a:t> (</a:t>
            </a:r>
            <a:r>
              <a:rPr lang="en-GB" dirty="0" err="1"/>
              <a:t>Kersall</a:t>
            </a:r>
            <a:r>
              <a:rPr lang="en-GB" dirty="0"/>
              <a:t> Drive)</a:t>
            </a:r>
            <a:endParaRPr dirty="0"/>
          </a:p>
        </p:txBody>
      </p:sp>
      <p:pic>
        <p:nvPicPr>
          <p:cNvPr id="130" name="Screenshot 2019-07-21 at 12.44.08.png" descr="Screenshot 2019-07-21 at 12.44.08.png"/>
          <p:cNvPicPr>
            <a:picLocks noChangeAspect="1"/>
          </p:cNvPicPr>
          <p:nvPr/>
        </p:nvPicPr>
        <p:blipFill>
          <a:blip r:embed="rId2"/>
          <a:srcRect l="4601" t="5520" r="5964" b="4296"/>
          <a:stretch>
            <a:fillRect/>
          </a:stretch>
        </p:blipFill>
        <p:spPr>
          <a:xfrm>
            <a:off x="3210120" y="1895817"/>
            <a:ext cx="2985819" cy="2980747"/>
          </a:xfrm>
          <a:custGeom>
            <a:avLst/>
            <a:gdLst/>
            <a:ahLst/>
            <a:cxnLst>
              <a:cxn ang="0">
                <a:pos x="wd2" y="hd2"/>
              </a:cxn>
              <a:cxn ang="5400000">
                <a:pos x="wd2" y="hd2"/>
              </a:cxn>
              <a:cxn ang="10800000">
                <a:pos x="wd2" y="hd2"/>
              </a:cxn>
              <a:cxn ang="16200000">
                <a:pos x="wd2" y="hd2"/>
              </a:cxn>
            </a:cxnLst>
            <a:rect l="0" t="0" r="r" b="b"/>
            <a:pathLst>
              <a:path w="19741" h="21430" extrusionOk="0">
                <a:moveTo>
                  <a:pt x="9283" y="5"/>
                </a:moveTo>
                <a:cubicBezTo>
                  <a:pt x="8517" y="30"/>
                  <a:pt x="7792" y="135"/>
                  <a:pt x="7205" y="322"/>
                </a:cubicBezTo>
                <a:cubicBezTo>
                  <a:pt x="2908" y="1693"/>
                  <a:pt x="32" y="5771"/>
                  <a:pt x="0" y="10543"/>
                </a:cubicBezTo>
                <a:cubicBezTo>
                  <a:pt x="-21" y="13634"/>
                  <a:pt x="903" y="16168"/>
                  <a:pt x="2808" y="18244"/>
                </a:cubicBezTo>
                <a:cubicBezTo>
                  <a:pt x="4137" y="19692"/>
                  <a:pt x="5554" y="20577"/>
                  <a:pt x="7428" y="21129"/>
                </a:cubicBezTo>
                <a:cubicBezTo>
                  <a:pt x="8906" y="21564"/>
                  <a:pt x="11277" y="21522"/>
                  <a:pt x="12700" y="21038"/>
                </a:cubicBezTo>
                <a:cubicBezTo>
                  <a:pt x="14981" y="20261"/>
                  <a:pt x="17157" y="18440"/>
                  <a:pt x="18304" y="16344"/>
                </a:cubicBezTo>
                <a:cubicBezTo>
                  <a:pt x="21579" y="10359"/>
                  <a:pt x="19014" y="2675"/>
                  <a:pt x="13028" y="528"/>
                </a:cubicBezTo>
                <a:cubicBezTo>
                  <a:pt x="11956" y="143"/>
                  <a:pt x="10561" y="-36"/>
                  <a:pt x="9283" y="5"/>
                </a:cubicBezTo>
                <a:close/>
              </a:path>
            </a:pathLst>
          </a:custGeom>
          <a:ln w="12700">
            <a:miter lim="400000"/>
          </a:ln>
        </p:spPr>
      </p:pic>
      <p:sp>
        <p:nvSpPr>
          <p:cNvPr id="131" name="2021 - 2022"/>
          <p:cNvSpPr txBox="1"/>
          <p:nvPr/>
        </p:nvSpPr>
        <p:spPr>
          <a:xfrm>
            <a:off x="1270000" y="8859600"/>
            <a:ext cx="10464800" cy="689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800" b="0">
                <a:latin typeface="SF Pro Rounded Bold"/>
                <a:ea typeface="SF Pro Rounded Bold"/>
                <a:cs typeface="SF Pro Rounded Bold"/>
                <a:sym typeface="SF Pro Rounded Bold"/>
              </a:defRPr>
            </a:lvl1pPr>
          </a:lstStyle>
          <a:p>
            <a:r>
              <a:rPr dirty="0"/>
              <a:t>202</a:t>
            </a:r>
            <a:r>
              <a:rPr lang="en-GB" dirty="0"/>
              <a:t>3</a:t>
            </a:r>
            <a:r>
              <a:rPr dirty="0"/>
              <a:t> - 202</a:t>
            </a:r>
            <a:r>
              <a:rPr lang="en-GB" dirty="0"/>
              <a:t>4</a:t>
            </a:r>
            <a:endParaRPr dirty="0"/>
          </a:p>
        </p:txBody>
      </p:sp>
      <p:pic>
        <p:nvPicPr>
          <p:cNvPr id="1026" name="Picture 2" descr="Welcome to Heathfield | Heathfield">
            <a:extLst>
              <a:ext uri="{FF2B5EF4-FFF2-40B4-BE49-F238E27FC236}">
                <a16:creationId xmlns:a16="http://schemas.microsoft.com/office/drawing/2014/main" id="{5AF99DE6-9E75-4762-A34F-C43E3062B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862" y="2427677"/>
            <a:ext cx="3680021" cy="2448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67" name="Timetable"/>
          <p:cNvSpPr txBox="1">
            <a:spLocks noGrp="1"/>
          </p:cNvSpPr>
          <p:nvPr>
            <p:ph type="title"/>
          </p:nvPr>
        </p:nvSpPr>
        <p:spPr>
          <a:xfrm>
            <a:off x="1059771" y="217706"/>
            <a:ext cx="10464800" cy="1448273"/>
          </a:xfrm>
          <a:prstGeom prst="rect">
            <a:avLst/>
          </a:prstGeom>
        </p:spPr>
        <p:txBody>
          <a:bodyPr anchor="b"/>
          <a:lstStyle>
            <a:lvl1pPr>
              <a:defRPr>
                <a:latin typeface="SF Pro Rounded Bold"/>
                <a:ea typeface="SF Pro Rounded Bold"/>
                <a:cs typeface="SF Pro Rounded Bold"/>
                <a:sym typeface="SF Pro Rounded Bold"/>
              </a:defRPr>
            </a:lvl1pPr>
          </a:lstStyle>
          <a:p>
            <a:r>
              <a:rPr dirty="0"/>
              <a:t>Timetable</a:t>
            </a:r>
          </a:p>
        </p:txBody>
      </p:sp>
      <p:sp>
        <p:nvSpPr>
          <p:cNvPr id="169" name="Obviously, subject to change!"/>
          <p:cNvSpPr/>
          <p:nvPr/>
        </p:nvSpPr>
        <p:spPr>
          <a:xfrm rot="540000">
            <a:off x="10566487" y="7556555"/>
            <a:ext cx="1916169" cy="1955801"/>
          </a:xfrm>
          <a:prstGeom prst="ellipse">
            <a:avLst/>
          </a:prstGeom>
          <a:solidFill>
            <a:srgbClr val="FFFFFF"/>
          </a:solidFill>
          <a:ln w="152400">
            <a:solidFill>
              <a:srgbClr val="FC3D39"/>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000" b="0">
                <a:solidFill>
                  <a:srgbClr val="000000"/>
                </a:solidFill>
                <a:latin typeface="SF Pro Rounded Bold"/>
                <a:ea typeface="SF Pro Rounded Bold"/>
                <a:cs typeface="SF Pro Rounded Bold"/>
                <a:sym typeface="SF Pro Rounded Bold"/>
              </a:defRPr>
            </a:lvl1pPr>
          </a:lstStyle>
          <a:p>
            <a:r>
              <a:rPr dirty="0"/>
              <a:t>Obviously, subject to change!</a:t>
            </a:r>
          </a:p>
        </p:txBody>
      </p:sp>
      <p:graphicFrame>
        <p:nvGraphicFramePr>
          <p:cNvPr id="5" name="Table 4">
            <a:extLst>
              <a:ext uri="{FF2B5EF4-FFF2-40B4-BE49-F238E27FC236}">
                <a16:creationId xmlns:a16="http://schemas.microsoft.com/office/drawing/2014/main" id="{A50E4DAE-D8E6-4578-A4FB-88455396D3B3}"/>
              </a:ext>
            </a:extLst>
          </p:cNvPr>
          <p:cNvGraphicFramePr>
            <a:graphicFrameLocks noGrp="1"/>
          </p:cNvGraphicFramePr>
          <p:nvPr>
            <p:extLst>
              <p:ext uri="{D42A27DB-BD31-4B8C-83A1-F6EECF244321}">
                <p14:modId xmlns:p14="http://schemas.microsoft.com/office/powerpoint/2010/main" val="3235385522"/>
              </p:ext>
            </p:extLst>
          </p:nvPr>
        </p:nvGraphicFramePr>
        <p:xfrm>
          <a:off x="2438400" y="1727113"/>
          <a:ext cx="8128000" cy="5943600"/>
        </p:xfrm>
        <a:graphic>
          <a:graphicData uri="http://schemas.openxmlformats.org/drawingml/2006/table">
            <a:tbl>
              <a:tblPr firstRow="1" bandRow="1">
                <a:tableStyleId>{7DF18680-E054-41AD-8BC1-D1AEF772440D}</a:tableStyleId>
              </a:tblPr>
              <a:tblGrid>
                <a:gridCol w="2415309">
                  <a:extLst>
                    <a:ext uri="{9D8B030D-6E8A-4147-A177-3AD203B41FA5}">
                      <a16:colId xmlns:a16="http://schemas.microsoft.com/office/drawing/2014/main" val="3327311504"/>
                    </a:ext>
                  </a:extLst>
                </a:gridCol>
                <a:gridCol w="5712691">
                  <a:extLst>
                    <a:ext uri="{9D8B030D-6E8A-4147-A177-3AD203B41FA5}">
                      <a16:colId xmlns:a16="http://schemas.microsoft.com/office/drawing/2014/main" val="592975369"/>
                    </a:ext>
                  </a:extLst>
                </a:gridCol>
              </a:tblGrid>
              <a:tr h="370840">
                <a:tc>
                  <a:txBody>
                    <a:bodyPr/>
                    <a:lstStyle/>
                    <a:p>
                      <a:pPr algn="ctr"/>
                      <a:endParaRPr lang="en-GB" sz="2400" dirty="0">
                        <a:latin typeface="+mn-lt"/>
                      </a:endParaRPr>
                    </a:p>
                  </a:txBody>
                  <a:tcPr/>
                </a:tc>
                <a:tc>
                  <a:txBody>
                    <a:bodyPr/>
                    <a:lstStyle/>
                    <a:p>
                      <a:pPr algn="ctr"/>
                      <a:endParaRPr lang="en-GB" sz="2400" dirty="0">
                        <a:latin typeface="+mn-lt"/>
                      </a:endParaRPr>
                    </a:p>
                  </a:txBody>
                  <a:tcPr/>
                </a:tc>
                <a:extLst>
                  <a:ext uri="{0D108BD9-81ED-4DB2-BD59-A6C34878D82A}">
                    <a16:rowId xmlns:a16="http://schemas.microsoft.com/office/drawing/2014/main" val="3465177156"/>
                  </a:ext>
                </a:extLst>
              </a:tr>
              <a:tr h="370840">
                <a:tc>
                  <a:txBody>
                    <a:bodyPr/>
                    <a:lstStyle/>
                    <a:p>
                      <a:pPr algn="ctr"/>
                      <a:r>
                        <a:rPr lang="en-GB" sz="2400" dirty="0">
                          <a:latin typeface="+mn-lt"/>
                        </a:rPr>
                        <a:t>8:40</a:t>
                      </a:r>
                    </a:p>
                  </a:txBody>
                  <a:tcPr/>
                </a:tc>
                <a:tc>
                  <a:txBody>
                    <a:bodyPr/>
                    <a:lstStyle/>
                    <a:p>
                      <a:pPr algn="ctr"/>
                      <a:r>
                        <a:rPr lang="en-GB" sz="2400" dirty="0">
                          <a:latin typeface="+mn-lt"/>
                        </a:rPr>
                        <a:t>Morning task </a:t>
                      </a:r>
                    </a:p>
                  </a:txBody>
                  <a:tcPr/>
                </a:tc>
                <a:extLst>
                  <a:ext uri="{0D108BD9-81ED-4DB2-BD59-A6C34878D82A}">
                    <a16:rowId xmlns:a16="http://schemas.microsoft.com/office/drawing/2014/main" val="4184109174"/>
                  </a:ext>
                </a:extLst>
              </a:tr>
              <a:tr h="370840">
                <a:tc>
                  <a:txBody>
                    <a:bodyPr/>
                    <a:lstStyle/>
                    <a:p>
                      <a:pPr algn="ctr"/>
                      <a:r>
                        <a:rPr lang="en-GB" sz="2400" dirty="0">
                          <a:latin typeface="+mn-lt"/>
                        </a:rPr>
                        <a:t>8:50</a:t>
                      </a:r>
                    </a:p>
                  </a:txBody>
                  <a:tcPr/>
                </a:tc>
                <a:tc>
                  <a:txBody>
                    <a:bodyPr/>
                    <a:lstStyle/>
                    <a:p>
                      <a:pPr algn="ctr"/>
                      <a:r>
                        <a:rPr lang="en-GB" sz="2400" dirty="0">
                          <a:latin typeface="+mn-lt"/>
                        </a:rPr>
                        <a:t>Reading </a:t>
                      </a:r>
                    </a:p>
                  </a:txBody>
                  <a:tcPr/>
                </a:tc>
                <a:extLst>
                  <a:ext uri="{0D108BD9-81ED-4DB2-BD59-A6C34878D82A}">
                    <a16:rowId xmlns:a16="http://schemas.microsoft.com/office/drawing/2014/main" val="2903706448"/>
                  </a:ext>
                </a:extLst>
              </a:tr>
              <a:tr h="370840">
                <a:tc>
                  <a:txBody>
                    <a:bodyPr/>
                    <a:lstStyle/>
                    <a:p>
                      <a:pPr algn="ctr"/>
                      <a:r>
                        <a:rPr lang="en-GB" sz="2400" dirty="0">
                          <a:latin typeface="+mn-lt"/>
                        </a:rPr>
                        <a:t>9:30</a:t>
                      </a:r>
                    </a:p>
                  </a:txBody>
                  <a:tcPr/>
                </a:tc>
                <a:tc>
                  <a:txBody>
                    <a:bodyPr/>
                    <a:lstStyle/>
                    <a:p>
                      <a:pPr algn="ctr"/>
                      <a:r>
                        <a:rPr lang="en-GB" sz="2400" dirty="0">
                          <a:latin typeface="+mn-lt"/>
                        </a:rPr>
                        <a:t>Maths</a:t>
                      </a:r>
                    </a:p>
                  </a:txBody>
                  <a:tcPr/>
                </a:tc>
                <a:extLst>
                  <a:ext uri="{0D108BD9-81ED-4DB2-BD59-A6C34878D82A}">
                    <a16:rowId xmlns:a16="http://schemas.microsoft.com/office/drawing/2014/main" val="1820881686"/>
                  </a:ext>
                </a:extLst>
              </a:tr>
              <a:tr h="370840">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sz="2400" dirty="0">
                          <a:latin typeface="+mn-lt"/>
                        </a:rPr>
                        <a:t>10:30</a:t>
                      </a:r>
                    </a:p>
                  </a:txBody>
                  <a:tcPr/>
                </a:tc>
                <a:tc>
                  <a:txBody>
                    <a:bodyPr/>
                    <a:lstStyle/>
                    <a:p>
                      <a:pPr algn="ctr"/>
                      <a:r>
                        <a:rPr lang="en-GB" sz="2400" dirty="0">
                          <a:latin typeface="+mn-lt"/>
                        </a:rPr>
                        <a:t>Break</a:t>
                      </a:r>
                    </a:p>
                  </a:txBody>
                  <a:tcPr/>
                </a:tc>
                <a:extLst>
                  <a:ext uri="{0D108BD9-81ED-4DB2-BD59-A6C34878D82A}">
                    <a16:rowId xmlns:a16="http://schemas.microsoft.com/office/drawing/2014/main" val="663384761"/>
                  </a:ext>
                </a:extLst>
              </a:tr>
              <a:tr h="370840">
                <a:tc>
                  <a:txBody>
                    <a:bodyPr/>
                    <a:lstStyle/>
                    <a:p>
                      <a:pPr algn="ctr"/>
                      <a:r>
                        <a:rPr lang="en-GB" sz="2400" dirty="0">
                          <a:latin typeface="+mn-lt"/>
                        </a:rPr>
                        <a:t>10:45</a:t>
                      </a:r>
                    </a:p>
                  </a:txBody>
                  <a:tcPr/>
                </a:tc>
                <a:tc>
                  <a:txBody>
                    <a:bodyPr/>
                    <a:lstStyle/>
                    <a:p>
                      <a:pPr algn="ctr"/>
                      <a:r>
                        <a:rPr lang="en-GB" sz="2400" dirty="0">
                          <a:latin typeface="+mn-lt"/>
                        </a:rPr>
                        <a:t>Grammar, punctuation or spelling</a:t>
                      </a:r>
                    </a:p>
                  </a:txBody>
                  <a:tcPr/>
                </a:tc>
                <a:extLst>
                  <a:ext uri="{0D108BD9-81ED-4DB2-BD59-A6C34878D82A}">
                    <a16:rowId xmlns:a16="http://schemas.microsoft.com/office/drawing/2014/main" val="172252847"/>
                  </a:ext>
                </a:extLst>
              </a:tr>
              <a:tr h="370840">
                <a:tc>
                  <a:txBody>
                    <a:bodyPr/>
                    <a:lstStyle/>
                    <a:p>
                      <a:pPr algn="ctr"/>
                      <a:r>
                        <a:rPr lang="en-GB" sz="2400" dirty="0">
                          <a:latin typeface="+mn-lt"/>
                        </a:rPr>
                        <a:t>11:00</a:t>
                      </a:r>
                    </a:p>
                  </a:txBody>
                  <a:tcPr/>
                </a:tc>
                <a:tc>
                  <a:txBody>
                    <a:bodyPr/>
                    <a:lstStyle/>
                    <a:p>
                      <a:pPr algn="ctr"/>
                      <a:r>
                        <a:rPr lang="en-GB" sz="2400" dirty="0">
                          <a:latin typeface="+mn-lt"/>
                        </a:rPr>
                        <a:t>English (Writing)</a:t>
                      </a:r>
                    </a:p>
                  </a:txBody>
                  <a:tcPr/>
                </a:tc>
                <a:extLst>
                  <a:ext uri="{0D108BD9-81ED-4DB2-BD59-A6C34878D82A}">
                    <a16:rowId xmlns:a16="http://schemas.microsoft.com/office/drawing/2014/main" val="2906418946"/>
                  </a:ext>
                </a:extLst>
              </a:tr>
              <a:tr h="425259">
                <a:tc>
                  <a:txBody>
                    <a:bodyPr/>
                    <a:lstStyle/>
                    <a:p>
                      <a:pPr algn="ctr"/>
                      <a:r>
                        <a:rPr lang="en-GB" sz="2400" dirty="0">
                          <a:latin typeface="+mn-lt"/>
                        </a:rPr>
                        <a:t>12:00</a:t>
                      </a:r>
                    </a:p>
                  </a:txBody>
                  <a:tcPr/>
                </a:tc>
                <a:tc>
                  <a:txBody>
                    <a:bodyPr/>
                    <a:lstStyle/>
                    <a:p>
                      <a:pPr algn="ctr"/>
                      <a:r>
                        <a:rPr lang="en-GB" sz="2400" dirty="0">
                          <a:latin typeface="+mn-lt"/>
                        </a:rPr>
                        <a:t>Lunch</a:t>
                      </a:r>
                    </a:p>
                  </a:txBody>
                  <a:tcPr/>
                </a:tc>
                <a:extLst>
                  <a:ext uri="{0D108BD9-81ED-4DB2-BD59-A6C34878D82A}">
                    <a16:rowId xmlns:a16="http://schemas.microsoft.com/office/drawing/2014/main" val="3633882223"/>
                  </a:ext>
                </a:extLst>
              </a:tr>
              <a:tr h="370840">
                <a:tc>
                  <a:txBody>
                    <a:bodyPr/>
                    <a:lstStyle/>
                    <a:p>
                      <a:pPr algn="ctr"/>
                      <a:r>
                        <a:rPr lang="en-GB" sz="2400" dirty="0">
                          <a:latin typeface="+mn-lt"/>
                        </a:rPr>
                        <a:t>1:00 </a:t>
                      </a:r>
                    </a:p>
                  </a:txBody>
                  <a:tcPr/>
                </a:tc>
                <a:tc>
                  <a:txBody>
                    <a:bodyPr/>
                    <a:lstStyle/>
                    <a:p>
                      <a:pPr algn="ctr"/>
                      <a:r>
                        <a:rPr lang="en-GB" sz="2400" dirty="0">
                          <a:latin typeface="+mn-lt"/>
                        </a:rPr>
                        <a:t>Class Book</a:t>
                      </a:r>
                    </a:p>
                  </a:txBody>
                  <a:tcPr/>
                </a:tc>
                <a:extLst>
                  <a:ext uri="{0D108BD9-81ED-4DB2-BD59-A6C34878D82A}">
                    <a16:rowId xmlns:a16="http://schemas.microsoft.com/office/drawing/2014/main" val="3013029359"/>
                  </a:ext>
                </a:extLst>
              </a:tr>
              <a:tr h="370840">
                <a:tc>
                  <a:txBody>
                    <a:bodyPr/>
                    <a:lstStyle/>
                    <a:p>
                      <a:pPr algn="ctr"/>
                      <a:r>
                        <a:rPr lang="en-GB" sz="2400" dirty="0">
                          <a:latin typeface="+mn-lt"/>
                        </a:rPr>
                        <a:t>1:15</a:t>
                      </a:r>
                    </a:p>
                  </a:txBody>
                  <a:tcPr/>
                </a:tc>
                <a:tc>
                  <a:txBody>
                    <a:bodyPr/>
                    <a:lstStyle/>
                    <a:p>
                      <a:pPr algn="ctr"/>
                      <a:r>
                        <a:rPr lang="en-GB" sz="2400" dirty="0">
                          <a:latin typeface="+mn-lt"/>
                        </a:rPr>
                        <a:t>Foundation or Science </a:t>
                      </a:r>
                    </a:p>
                  </a:txBody>
                  <a:tcPr/>
                </a:tc>
                <a:extLst>
                  <a:ext uri="{0D108BD9-81ED-4DB2-BD59-A6C34878D82A}">
                    <a16:rowId xmlns:a16="http://schemas.microsoft.com/office/drawing/2014/main" val="558235714"/>
                  </a:ext>
                </a:extLst>
              </a:tr>
              <a:tr h="370840">
                <a:tc>
                  <a:txBody>
                    <a:bodyPr/>
                    <a:lstStyle/>
                    <a:p>
                      <a:pPr algn="ctr"/>
                      <a:r>
                        <a:rPr lang="en-GB" sz="2400" dirty="0">
                          <a:latin typeface="+mn-lt"/>
                        </a:rPr>
                        <a:t>2:15</a:t>
                      </a:r>
                    </a:p>
                  </a:txBody>
                  <a:tcPr/>
                </a:tc>
                <a:tc>
                  <a:txBody>
                    <a:bodyPr/>
                    <a:lstStyle/>
                    <a:p>
                      <a:pPr algn="ctr"/>
                      <a:r>
                        <a:rPr lang="en-GB" sz="2400" dirty="0">
                          <a:latin typeface="+mn-lt"/>
                        </a:rPr>
                        <a:t>Foundation or Science</a:t>
                      </a:r>
                    </a:p>
                  </a:txBody>
                  <a:tcPr/>
                </a:tc>
                <a:extLst>
                  <a:ext uri="{0D108BD9-81ED-4DB2-BD59-A6C34878D82A}">
                    <a16:rowId xmlns:a16="http://schemas.microsoft.com/office/drawing/2014/main" val="3335662016"/>
                  </a:ext>
                </a:extLst>
              </a:tr>
              <a:tr h="370840">
                <a:tc>
                  <a:txBody>
                    <a:bodyPr/>
                    <a:lstStyle/>
                    <a:p>
                      <a:pPr algn="ctr"/>
                      <a:r>
                        <a:rPr lang="en-GB" sz="2400" dirty="0">
                          <a:latin typeface="+mn-lt"/>
                        </a:rPr>
                        <a:t>2:45</a:t>
                      </a:r>
                    </a:p>
                  </a:txBody>
                  <a:tcPr/>
                </a:tc>
                <a:tc>
                  <a:txBody>
                    <a:bodyPr/>
                    <a:lstStyle/>
                    <a:p>
                      <a:pPr algn="ctr"/>
                      <a:r>
                        <a:rPr lang="en-GB" sz="2400" dirty="0">
                          <a:latin typeface="+mn-lt"/>
                        </a:rPr>
                        <a:t>Assembly</a:t>
                      </a:r>
                    </a:p>
                  </a:txBody>
                  <a:tcPr/>
                </a:tc>
                <a:extLst>
                  <a:ext uri="{0D108BD9-81ED-4DB2-BD59-A6C34878D82A}">
                    <a16:rowId xmlns:a16="http://schemas.microsoft.com/office/drawing/2014/main" val="1907968501"/>
                  </a:ext>
                </a:extLst>
              </a:tr>
              <a:tr h="370840">
                <a:tc>
                  <a:txBody>
                    <a:bodyPr/>
                    <a:lstStyle/>
                    <a:p>
                      <a:pPr algn="ctr"/>
                      <a:r>
                        <a:rPr lang="en-GB" sz="2400" dirty="0">
                          <a:latin typeface="+mn-lt"/>
                        </a:rPr>
                        <a:t>3:15</a:t>
                      </a:r>
                    </a:p>
                  </a:txBody>
                  <a:tcPr/>
                </a:tc>
                <a:tc>
                  <a:txBody>
                    <a:bodyPr/>
                    <a:lstStyle/>
                    <a:p>
                      <a:pPr algn="ctr"/>
                      <a:r>
                        <a:rPr lang="en-GB" sz="2400" dirty="0">
                          <a:latin typeface="+mn-lt"/>
                        </a:rPr>
                        <a:t>Home</a:t>
                      </a:r>
                    </a:p>
                  </a:txBody>
                  <a:tcPr/>
                </a:tc>
                <a:extLst>
                  <a:ext uri="{0D108BD9-81ED-4DB2-BD59-A6C34878D82A}">
                    <a16:rowId xmlns:a16="http://schemas.microsoft.com/office/drawing/2014/main" val="2166608249"/>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67" name="Timetable"/>
          <p:cNvSpPr txBox="1">
            <a:spLocks noGrp="1"/>
          </p:cNvSpPr>
          <p:nvPr>
            <p:ph type="title"/>
          </p:nvPr>
        </p:nvSpPr>
        <p:spPr>
          <a:xfrm>
            <a:off x="1059771" y="217706"/>
            <a:ext cx="10464800" cy="1448273"/>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Newsletter</a:t>
            </a:r>
            <a:endParaRPr dirty="0"/>
          </a:p>
        </p:txBody>
      </p:sp>
      <p:pic>
        <p:nvPicPr>
          <p:cNvPr id="3" name="Picture 2">
            <a:extLst>
              <a:ext uri="{FF2B5EF4-FFF2-40B4-BE49-F238E27FC236}">
                <a16:creationId xmlns:a16="http://schemas.microsoft.com/office/drawing/2014/main" id="{0C616D29-645D-4C88-B7A5-98FCC4D613B3}"/>
              </a:ext>
            </a:extLst>
          </p:cNvPr>
          <p:cNvPicPr>
            <a:picLocks noChangeAspect="1"/>
          </p:cNvPicPr>
          <p:nvPr/>
        </p:nvPicPr>
        <p:blipFill>
          <a:blip r:embed="rId3"/>
          <a:stretch>
            <a:fillRect/>
          </a:stretch>
        </p:blipFill>
        <p:spPr>
          <a:xfrm>
            <a:off x="898931" y="1878528"/>
            <a:ext cx="4927711" cy="7065366"/>
          </a:xfrm>
          <a:prstGeom prst="rect">
            <a:avLst/>
          </a:prstGeom>
        </p:spPr>
      </p:pic>
      <p:pic>
        <p:nvPicPr>
          <p:cNvPr id="5" name="Picture 4">
            <a:extLst>
              <a:ext uri="{FF2B5EF4-FFF2-40B4-BE49-F238E27FC236}">
                <a16:creationId xmlns:a16="http://schemas.microsoft.com/office/drawing/2014/main" id="{8AE0BFB5-074C-4D37-AD41-3940682113B0}"/>
              </a:ext>
            </a:extLst>
          </p:cNvPr>
          <p:cNvPicPr>
            <a:picLocks noChangeAspect="1"/>
          </p:cNvPicPr>
          <p:nvPr/>
        </p:nvPicPr>
        <p:blipFill>
          <a:blip r:embed="rId4"/>
          <a:stretch>
            <a:fillRect/>
          </a:stretch>
        </p:blipFill>
        <p:spPr>
          <a:xfrm>
            <a:off x="6292171" y="1878527"/>
            <a:ext cx="4927711" cy="7079247"/>
          </a:xfrm>
          <a:prstGeom prst="rect">
            <a:avLst/>
          </a:prstGeom>
        </p:spPr>
      </p:pic>
    </p:spTree>
    <p:extLst>
      <p:ext uri="{BB962C8B-B14F-4D97-AF65-F5344CB8AC3E}">
        <p14:creationId xmlns:p14="http://schemas.microsoft.com/office/powerpoint/2010/main" val="16451390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67" name="Timetable"/>
          <p:cNvSpPr txBox="1">
            <a:spLocks noGrp="1"/>
          </p:cNvSpPr>
          <p:nvPr>
            <p:ph type="title"/>
          </p:nvPr>
        </p:nvSpPr>
        <p:spPr>
          <a:xfrm>
            <a:off x="1059771" y="288801"/>
            <a:ext cx="10464800" cy="602723"/>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lang="en-GB" sz="6000" dirty="0"/>
              <a:t>PE</a:t>
            </a:r>
            <a:endParaRPr sz="6000" dirty="0"/>
          </a:p>
        </p:txBody>
      </p:sp>
      <p:graphicFrame>
        <p:nvGraphicFramePr>
          <p:cNvPr id="9" name="Table 8">
            <a:extLst>
              <a:ext uri="{FF2B5EF4-FFF2-40B4-BE49-F238E27FC236}">
                <a16:creationId xmlns:a16="http://schemas.microsoft.com/office/drawing/2014/main" id="{A5D69053-BBAB-4466-A7F3-77912E1AB485}"/>
              </a:ext>
            </a:extLst>
          </p:cNvPr>
          <p:cNvGraphicFramePr>
            <a:graphicFrameLocks noGrp="1"/>
          </p:cNvGraphicFramePr>
          <p:nvPr>
            <p:extLst>
              <p:ext uri="{D42A27DB-BD31-4B8C-83A1-F6EECF244321}">
                <p14:modId xmlns:p14="http://schemas.microsoft.com/office/powerpoint/2010/main" val="464968140"/>
              </p:ext>
            </p:extLst>
          </p:nvPr>
        </p:nvGraphicFramePr>
        <p:xfrm>
          <a:off x="1826369" y="915128"/>
          <a:ext cx="8447071" cy="7162800"/>
        </p:xfrm>
        <a:graphic>
          <a:graphicData uri="http://schemas.openxmlformats.org/drawingml/2006/table">
            <a:tbl>
              <a:tblPr firstRow="1" bandRow="1">
                <a:tableStyleId>{7DF18680-E054-41AD-8BC1-D1AEF772440D}</a:tableStyleId>
              </a:tblPr>
              <a:tblGrid>
                <a:gridCol w="1655016">
                  <a:extLst>
                    <a:ext uri="{9D8B030D-6E8A-4147-A177-3AD203B41FA5}">
                      <a16:colId xmlns:a16="http://schemas.microsoft.com/office/drawing/2014/main" val="3327311504"/>
                    </a:ext>
                  </a:extLst>
                </a:gridCol>
                <a:gridCol w="3377404">
                  <a:extLst>
                    <a:ext uri="{9D8B030D-6E8A-4147-A177-3AD203B41FA5}">
                      <a16:colId xmlns:a16="http://schemas.microsoft.com/office/drawing/2014/main" val="592975369"/>
                    </a:ext>
                  </a:extLst>
                </a:gridCol>
                <a:gridCol w="3414651">
                  <a:extLst>
                    <a:ext uri="{9D8B030D-6E8A-4147-A177-3AD203B41FA5}">
                      <a16:colId xmlns:a16="http://schemas.microsoft.com/office/drawing/2014/main" val="1604918781"/>
                    </a:ext>
                  </a:extLst>
                </a:gridCol>
              </a:tblGrid>
              <a:tr h="370840">
                <a:tc>
                  <a:txBody>
                    <a:bodyPr/>
                    <a:lstStyle/>
                    <a:p>
                      <a:pPr algn="ctr"/>
                      <a:endParaRPr lang="en-GB" sz="2000" dirty="0">
                        <a:latin typeface="+mn-lt"/>
                      </a:endParaRPr>
                    </a:p>
                  </a:txBody>
                  <a:tcPr/>
                </a:tc>
                <a:tc>
                  <a:txBody>
                    <a:bodyPr/>
                    <a:lstStyle/>
                    <a:p>
                      <a:pPr algn="ctr"/>
                      <a:r>
                        <a:rPr lang="en-GB" sz="2000" dirty="0">
                          <a:latin typeface="+mn-lt"/>
                        </a:rPr>
                        <a:t>Autumn 1</a:t>
                      </a:r>
                    </a:p>
                  </a:txBody>
                  <a:tcPr/>
                </a:tc>
                <a:tc>
                  <a:txBody>
                    <a:bodyPr/>
                    <a:lstStyle/>
                    <a:p>
                      <a:pPr algn="ctr"/>
                      <a:r>
                        <a:rPr lang="en-GB" sz="2000" dirty="0">
                          <a:latin typeface="+mn-lt"/>
                        </a:rPr>
                        <a:t>Autumn 2</a:t>
                      </a:r>
                    </a:p>
                  </a:txBody>
                  <a:tcPr/>
                </a:tc>
                <a:extLst>
                  <a:ext uri="{0D108BD9-81ED-4DB2-BD59-A6C34878D82A}">
                    <a16:rowId xmlns:a16="http://schemas.microsoft.com/office/drawing/2014/main" val="3465177156"/>
                  </a:ext>
                </a:extLst>
              </a:tr>
              <a:tr h="370840">
                <a:tc>
                  <a:txBody>
                    <a:bodyPr/>
                    <a:lstStyle/>
                    <a:p>
                      <a:pPr algn="ctr"/>
                      <a:endParaRPr lang="en-GB" sz="2000" dirty="0">
                        <a:latin typeface="+mn-lt"/>
                      </a:endParaRPr>
                    </a:p>
                    <a:p>
                      <a:pPr algn="ctr"/>
                      <a:r>
                        <a:rPr lang="en-GB" sz="2000" dirty="0">
                          <a:latin typeface="+mn-lt"/>
                        </a:rPr>
                        <a:t>Panthers</a:t>
                      </a:r>
                    </a:p>
                  </a:txBody>
                  <a:tcPr/>
                </a:tc>
                <a:tc>
                  <a:txBody>
                    <a:bodyPr/>
                    <a:lstStyle/>
                    <a:p>
                      <a:pPr algn="ctr"/>
                      <a:endParaRPr lang="en-GB" sz="2000" dirty="0">
                        <a:latin typeface="+mn-lt"/>
                      </a:endParaRPr>
                    </a:p>
                    <a:p>
                      <a:pPr algn="ctr"/>
                      <a:r>
                        <a:rPr lang="en-GB" sz="2000" dirty="0">
                          <a:latin typeface="+mn-lt"/>
                        </a:rPr>
                        <a:t>Swimming: Tuesday</a:t>
                      </a:r>
                    </a:p>
                    <a:p>
                      <a:pPr algn="ctr"/>
                      <a:endParaRPr lang="en-GB" sz="2000" dirty="0">
                        <a:latin typeface="+mn-lt"/>
                      </a:endParaRPr>
                    </a:p>
                    <a:p>
                      <a:pPr algn="ctr"/>
                      <a:r>
                        <a:rPr lang="en-GB" sz="2000" dirty="0">
                          <a:latin typeface="+mn-lt"/>
                        </a:rPr>
                        <a:t>Outdoor: Monday</a:t>
                      </a:r>
                    </a:p>
                    <a:p>
                      <a:pPr algn="ctr"/>
                      <a:endParaRPr lang="en-GB" sz="2000" dirty="0">
                        <a:latin typeface="+mn-lt"/>
                      </a:endParaRPr>
                    </a:p>
                  </a:txBody>
                  <a:tcPr/>
                </a:tc>
                <a:tc>
                  <a:txBody>
                    <a:bodyPr/>
                    <a:lstStyle/>
                    <a:p>
                      <a:pPr algn="ctr"/>
                      <a:endParaRPr lang="en-GB" sz="2000" dirty="0">
                        <a:latin typeface="+mn-lt"/>
                      </a:endParaRPr>
                    </a:p>
                    <a:p>
                      <a:pPr algn="ctr"/>
                      <a:r>
                        <a:rPr lang="en-GB" sz="2000" dirty="0">
                          <a:latin typeface="+mn-lt"/>
                        </a:rPr>
                        <a:t>Indoor: Monday</a:t>
                      </a:r>
                    </a:p>
                    <a:p>
                      <a:pPr algn="ctr"/>
                      <a:endParaRPr lang="en-GB" sz="2000" dirty="0">
                        <a:latin typeface="+mn-lt"/>
                      </a:endParaRPr>
                    </a:p>
                    <a:p>
                      <a:pPr algn="ctr"/>
                      <a:r>
                        <a:rPr lang="en-GB" sz="2000" dirty="0">
                          <a:latin typeface="+mn-lt"/>
                        </a:rPr>
                        <a:t>Outdoor: Tuesday</a:t>
                      </a:r>
                    </a:p>
                  </a:txBody>
                  <a:tcPr/>
                </a:tc>
                <a:extLst>
                  <a:ext uri="{0D108BD9-81ED-4DB2-BD59-A6C34878D82A}">
                    <a16:rowId xmlns:a16="http://schemas.microsoft.com/office/drawing/2014/main" val="4184109174"/>
                  </a:ext>
                </a:extLst>
              </a:tr>
              <a:tr h="370840">
                <a:tc>
                  <a:txBody>
                    <a:bodyPr/>
                    <a:lstStyle/>
                    <a:p>
                      <a:pPr algn="ctr"/>
                      <a:endParaRPr lang="en-GB" sz="2000" dirty="0">
                        <a:latin typeface="+mn-lt"/>
                      </a:endParaRPr>
                    </a:p>
                    <a:p>
                      <a:pPr algn="ctr"/>
                      <a:endParaRPr lang="en-GB" sz="2000" dirty="0">
                        <a:latin typeface="+mn-lt"/>
                      </a:endParaRPr>
                    </a:p>
                    <a:p>
                      <a:pPr algn="ctr"/>
                      <a:r>
                        <a:rPr lang="en-GB" sz="2000" dirty="0">
                          <a:latin typeface="+mn-lt"/>
                        </a:rPr>
                        <a:t>Pumas</a:t>
                      </a:r>
                    </a:p>
                  </a:txBody>
                  <a:tcPr/>
                </a:tc>
                <a:tc>
                  <a:txBody>
                    <a:bodyPr/>
                    <a:lstStyle/>
                    <a:p>
                      <a:pPr algn="ctr"/>
                      <a:endParaRPr lang="en-GB" sz="2000" dirty="0">
                        <a:latin typeface="+mn-lt"/>
                      </a:endParaRPr>
                    </a:p>
                    <a:p>
                      <a:pPr algn="ctr"/>
                      <a:r>
                        <a:rPr lang="en-GB" sz="2000" dirty="0">
                          <a:latin typeface="+mn-lt"/>
                        </a:rPr>
                        <a:t>Swimming: Friday</a:t>
                      </a:r>
                    </a:p>
                    <a:p>
                      <a:pPr algn="ctr"/>
                      <a:endParaRPr lang="en-GB" sz="2000" dirty="0">
                        <a:latin typeface="+mn-lt"/>
                      </a:endParaRPr>
                    </a:p>
                    <a:p>
                      <a:pPr algn="ctr"/>
                      <a:r>
                        <a:rPr lang="en-GB" sz="2000" dirty="0">
                          <a:latin typeface="+mn-lt"/>
                        </a:rPr>
                        <a:t>Outdoor: Monday</a:t>
                      </a:r>
                    </a:p>
                    <a:p>
                      <a:pPr algn="ctr"/>
                      <a:endParaRPr lang="en-GB" sz="2000" dirty="0">
                        <a:latin typeface="+mn-lt"/>
                      </a:endParaRPr>
                    </a:p>
                    <a:p>
                      <a:pPr algn="ctr"/>
                      <a:endParaRPr lang="en-GB" sz="2000" dirty="0">
                        <a:latin typeface="+mn-lt"/>
                      </a:endParaRPr>
                    </a:p>
                  </a:txBody>
                  <a:tcPr/>
                </a:tc>
                <a:tc>
                  <a:txBody>
                    <a:bodyPr/>
                    <a:lstStyle/>
                    <a:p>
                      <a:pPr algn="ctr"/>
                      <a:endParaRPr lang="en-GB" sz="2000" dirty="0">
                        <a:latin typeface="+mn-lt"/>
                      </a:endParaRPr>
                    </a:p>
                    <a:p>
                      <a:pPr algn="ctr"/>
                      <a:r>
                        <a:rPr lang="en-GB" sz="2000" dirty="0">
                          <a:latin typeface="+mn-lt"/>
                        </a:rPr>
                        <a:t>Indoor: Monday</a:t>
                      </a:r>
                    </a:p>
                    <a:p>
                      <a:pPr algn="ctr"/>
                      <a:endParaRPr lang="en-GB" sz="2000" dirty="0">
                        <a:latin typeface="+mn-lt"/>
                      </a:endParaRPr>
                    </a:p>
                    <a:p>
                      <a:pPr algn="ctr"/>
                      <a:r>
                        <a:rPr lang="en-GB" sz="2000" dirty="0">
                          <a:latin typeface="+mn-lt"/>
                        </a:rPr>
                        <a:t>Outdoor: Tuesday</a:t>
                      </a:r>
                    </a:p>
                  </a:txBody>
                  <a:tcPr/>
                </a:tc>
                <a:extLst>
                  <a:ext uri="{0D108BD9-81ED-4DB2-BD59-A6C34878D82A}">
                    <a16:rowId xmlns:a16="http://schemas.microsoft.com/office/drawing/2014/main" val="2903706448"/>
                  </a:ext>
                </a:extLst>
              </a:tr>
              <a:tr h="370840">
                <a:tc>
                  <a:txBody>
                    <a:bodyPr/>
                    <a:lstStyle/>
                    <a:p>
                      <a:pPr algn="ctr"/>
                      <a:endParaRPr lang="en-GB" sz="2000" dirty="0">
                        <a:latin typeface="+mn-lt"/>
                      </a:endParaRPr>
                    </a:p>
                    <a:p>
                      <a:pPr algn="ctr"/>
                      <a:endParaRPr lang="en-GB" sz="2000" dirty="0">
                        <a:latin typeface="+mn-lt"/>
                      </a:endParaRPr>
                    </a:p>
                    <a:p>
                      <a:pPr algn="ctr"/>
                      <a:r>
                        <a:rPr lang="en-GB" sz="2000" dirty="0">
                          <a:latin typeface="+mn-lt"/>
                        </a:rPr>
                        <a:t>Leopards</a:t>
                      </a:r>
                    </a:p>
                  </a:txBody>
                  <a:tcPr/>
                </a:tc>
                <a:tc>
                  <a:txBody>
                    <a:bodyPr/>
                    <a:lstStyle/>
                    <a:p>
                      <a:pPr algn="ctr"/>
                      <a:endParaRPr lang="en-GB" sz="2000" dirty="0">
                        <a:latin typeface="+mn-lt"/>
                      </a:endParaRPr>
                    </a:p>
                    <a:p>
                      <a:pPr algn="ctr"/>
                      <a:r>
                        <a:rPr lang="en-GB" sz="2000" dirty="0">
                          <a:latin typeface="+mn-lt"/>
                        </a:rPr>
                        <a:t>Indoor: Monday</a:t>
                      </a:r>
                    </a:p>
                    <a:p>
                      <a:pPr algn="ctr"/>
                      <a:endParaRPr lang="en-GB" sz="2000" dirty="0">
                        <a:latin typeface="+mn-lt"/>
                      </a:endParaRPr>
                    </a:p>
                    <a:p>
                      <a:pPr algn="ctr"/>
                      <a:r>
                        <a:rPr lang="en-GB" sz="2000" dirty="0">
                          <a:latin typeface="+mn-lt"/>
                        </a:rPr>
                        <a:t>Outdoor: Tuesday</a:t>
                      </a:r>
                    </a:p>
                    <a:p>
                      <a:pPr algn="ctr"/>
                      <a:endParaRPr lang="en-GB" sz="2000" dirty="0">
                        <a:latin typeface="+mn-lt"/>
                      </a:endParaRPr>
                    </a:p>
                  </a:txBody>
                  <a:tcPr/>
                </a:tc>
                <a:tc>
                  <a:txBody>
                    <a:bodyPr/>
                    <a:lstStyle/>
                    <a:p>
                      <a:pPr algn="ctr"/>
                      <a:endParaRPr lang="en-GB" sz="2000" dirty="0">
                        <a:latin typeface="+mn-lt"/>
                      </a:endParaRPr>
                    </a:p>
                    <a:p>
                      <a:pPr algn="ctr"/>
                      <a:r>
                        <a:rPr lang="en-GB" sz="2000" dirty="0">
                          <a:latin typeface="+mn-lt"/>
                        </a:rPr>
                        <a:t>Swimming: Friday</a:t>
                      </a:r>
                    </a:p>
                    <a:p>
                      <a:pPr algn="ctr"/>
                      <a:endParaRPr lang="en-GB" sz="2000" dirty="0">
                        <a:latin typeface="+mn-lt"/>
                      </a:endParaRPr>
                    </a:p>
                    <a:p>
                      <a:pPr algn="ctr"/>
                      <a:r>
                        <a:rPr lang="en-GB" sz="2000" dirty="0">
                          <a:latin typeface="+mn-lt"/>
                        </a:rPr>
                        <a:t>Outdoor: Monday</a:t>
                      </a:r>
                    </a:p>
                  </a:txBody>
                  <a:tcPr/>
                </a:tc>
                <a:extLst>
                  <a:ext uri="{0D108BD9-81ED-4DB2-BD59-A6C34878D82A}">
                    <a16:rowId xmlns:a16="http://schemas.microsoft.com/office/drawing/2014/main" val="1820881686"/>
                  </a:ext>
                </a:extLst>
              </a:tr>
              <a:tr h="370840">
                <a:tc>
                  <a:txBody>
                    <a:bodyPr/>
                    <a:lstStyle/>
                    <a:p>
                      <a:pPr algn="ctr"/>
                      <a:endParaRPr lang="en-GB" sz="2000" dirty="0">
                        <a:latin typeface="+mn-lt"/>
                      </a:endParaRPr>
                    </a:p>
                    <a:p>
                      <a:pPr algn="ctr"/>
                      <a:r>
                        <a:rPr lang="en-GB" sz="2000" dirty="0">
                          <a:latin typeface="+mn-lt"/>
                        </a:rPr>
                        <a:t>Cougars</a:t>
                      </a:r>
                    </a:p>
                  </a:txBody>
                  <a:tcPr/>
                </a:tc>
                <a:tc>
                  <a:txBody>
                    <a:bodyPr/>
                    <a:lstStyle/>
                    <a:p>
                      <a:pPr algn="ctr"/>
                      <a:endParaRPr lang="en-GB" sz="2000" dirty="0">
                        <a:latin typeface="+mn-lt"/>
                      </a:endParaRPr>
                    </a:p>
                    <a:p>
                      <a:pPr algn="ctr"/>
                      <a:r>
                        <a:rPr lang="en-GB" sz="2000" dirty="0">
                          <a:latin typeface="+mn-lt"/>
                        </a:rPr>
                        <a:t>Indoor: Monday</a:t>
                      </a:r>
                    </a:p>
                    <a:p>
                      <a:pPr algn="ctr"/>
                      <a:endParaRPr lang="en-GB" sz="2000" dirty="0">
                        <a:latin typeface="+mn-lt"/>
                      </a:endParaRPr>
                    </a:p>
                    <a:p>
                      <a:pPr algn="ctr"/>
                      <a:r>
                        <a:rPr lang="en-GB" sz="2000" dirty="0">
                          <a:latin typeface="+mn-lt"/>
                        </a:rPr>
                        <a:t>Outdoor: Tuesday</a:t>
                      </a:r>
                    </a:p>
                  </a:txBody>
                  <a:tcPr/>
                </a:tc>
                <a:tc>
                  <a:txBody>
                    <a:bodyPr/>
                    <a:lstStyle/>
                    <a:p>
                      <a:pPr algn="ctr"/>
                      <a:endParaRPr lang="en-GB" sz="2000" dirty="0">
                        <a:latin typeface="+mn-lt"/>
                      </a:endParaRPr>
                    </a:p>
                    <a:p>
                      <a:pPr algn="ctr"/>
                      <a:r>
                        <a:rPr lang="en-GB" sz="2000" dirty="0">
                          <a:latin typeface="+mn-lt"/>
                        </a:rPr>
                        <a:t>Swimming: Tuesday</a:t>
                      </a:r>
                    </a:p>
                    <a:p>
                      <a:pPr algn="ctr"/>
                      <a:endParaRPr lang="en-GB" sz="2000" dirty="0">
                        <a:latin typeface="+mn-lt"/>
                      </a:endParaRPr>
                    </a:p>
                    <a:p>
                      <a:pPr algn="ctr"/>
                      <a:r>
                        <a:rPr lang="en-GB" sz="2000" dirty="0">
                          <a:latin typeface="+mn-lt"/>
                        </a:rPr>
                        <a:t>Outdoor: Monday</a:t>
                      </a:r>
                    </a:p>
                    <a:p>
                      <a:pPr algn="ctr"/>
                      <a:endParaRPr lang="en-GB" sz="2000" dirty="0">
                        <a:latin typeface="+mn-lt"/>
                      </a:endParaRPr>
                    </a:p>
                  </a:txBody>
                  <a:tcPr/>
                </a:tc>
                <a:extLst>
                  <a:ext uri="{0D108BD9-81ED-4DB2-BD59-A6C34878D82A}">
                    <a16:rowId xmlns:a16="http://schemas.microsoft.com/office/drawing/2014/main" val="607053486"/>
                  </a:ext>
                </a:extLst>
              </a:tr>
            </a:tbl>
          </a:graphicData>
        </a:graphic>
      </p:graphicFrame>
      <p:sp>
        <p:nvSpPr>
          <p:cNvPr id="10" name="Obviously, subject to change!">
            <a:extLst>
              <a:ext uri="{FF2B5EF4-FFF2-40B4-BE49-F238E27FC236}">
                <a16:creationId xmlns:a16="http://schemas.microsoft.com/office/drawing/2014/main" id="{D2EC57C0-FC75-481B-94CC-02643A9DA716}"/>
              </a:ext>
            </a:extLst>
          </p:cNvPr>
          <p:cNvSpPr/>
          <p:nvPr/>
        </p:nvSpPr>
        <p:spPr>
          <a:xfrm rot="540000">
            <a:off x="10398894" y="7589663"/>
            <a:ext cx="2251355" cy="1781100"/>
          </a:xfrm>
          <a:prstGeom prst="ellipse">
            <a:avLst/>
          </a:prstGeom>
          <a:solidFill>
            <a:srgbClr val="FFFFFF"/>
          </a:solidFill>
          <a:ln w="152400">
            <a:solidFill>
              <a:srgbClr val="FC3D3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b="0">
                <a:solidFill>
                  <a:srgbClr val="000000"/>
                </a:solidFill>
                <a:latin typeface="SF Pro Rounded Bold"/>
                <a:ea typeface="SF Pro Rounded Bold"/>
                <a:cs typeface="SF Pro Rounded Bold"/>
                <a:sym typeface="SF Pro Rounded Bold"/>
              </a:defRPr>
            </a:lvl1pPr>
          </a:lstStyle>
          <a:p>
            <a:r>
              <a:rPr dirty="0"/>
              <a:t>Obviously, subject to change!</a:t>
            </a:r>
          </a:p>
        </p:txBody>
      </p:sp>
      <p:sp>
        <p:nvSpPr>
          <p:cNvPr id="6" name="TextBox 5">
            <a:extLst>
              <a:ext uri="{FF2B5EF4-FFF2-40B4-BE49-F238E27FC236}">
                <a16:creationId xmlns:a16="http://schemas.microsoft.com/office/drawing/2014/main" id="{8CC376A9-EF34-4B1E-B5D1-C992F3F9DE75}"/>
              </a:ext>
            </a:extLst>
          </p:cNvPr>
          <p:cNvSpPr txBox="1"/>
          <p:nvPr/>
        </p:nvSpPr>
        <p:spPr>
          <a:xfrm>
            <a:off x="1826369" y="8372845"/>
            <a:ext cx="763417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t>The Spring newsletter will update you with changes to PE days/sessions for Spring. </a:t>
            </a: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0436081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71" name="Math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Maths</a:t>
            </a:r>
          </a:p>
        </p:txBody>
      </p:sp>
      <p:sp>
        <p:nvSpPr>
          <p:cNvPr id="172" name="YEAR 5 CURRICULUM…"/>
          <p:cNvSpPr txBox="1"/>
          <p:nvPr/>
        </p:nvSpPr>
        <p:spPr>
          <a:xfrm>
            <a:off x="2531764" y="4071081"/>
            <a:ext cx="794127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600" b="0">
                <a:latin typeface="SF Pro Rounded Regular"/>
                <a:ea typeface="SF Pro Rounded Regular"/>
                <a:cs typeface="SF Pro Rounded Regular"/>
                <a:sym typeface="SF Pro Rounded Regular"/>
              </a:defRPr>
            </a:pPr>
            <a:r>
              <a:rPr u="sng" dirty="0">
                <a:latin typeface="SF Pro Rounded Bold"/>
                <a:ea typeface="SF Pro Rounded Bold"/>
                <a:cs typeface="SF Pro Rounded Bold"/>
                <a:sym typeface="SF Pro Rounded Bold"/>
              </a:rPr>
              <a:t>YEAR 5 CURRICULUM</a:t>
            </a:r>
            <a:endParaRPr dirty="0">
              <a:latin typeface="SF Pro Rounded Bold"/>
              <a:ea typeface="SF Pro Rounded Bold"/>
              <a:cs typeface="SF Pro Rounded Bold"/>
              <a:sym typeface="SF Pro Rounded Bold"/>
            </a:endParaRPr>
          </a:p>
          <a:p>
            <a:pPr>
              <a:defRPr sz="3600" b="0">
                <a:latin typeface="SF Pro Rounded Regular"/>
                <a:ea typeface="SF Pro Rounded Regular"/>
                <a:cs typeface="SF Pro Rounded Regular"/>
                <a:sym typeface="SF Pro Rounded Regular"/>
              </a:defRPr>
            </a:pPr>
            <a:r>
              <a:rPr lang="en-GB" dirty="0"/>
              <a:t>Mrs Hardy/Mr Turner-Rowe &amp; Miss Vasey</a:t>
            </a:r>
          </a:p>
        </p:txBody>
      </p:sp>
      <p:sp>
        <p:nvSpPr>
          <p:cNvPr id="173" name="YEAR 6 CURRICULUM…"/>
          <p:cNvSpPr txBox="1"/>
          <p:nvPr/>
        </p:nvSpPr>
        <p:spPr>
          <a:xfrm>
            <a:off x="3786113" y="6668633"/>
            <a:ext cx="5432577"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600" b="0">
                <a:latin typeface="SF Pro Rounded Regular"/>
                <a:ea typeface="SF Pro Rounded Regular"/>
                <a:cs typeface="SF Pro Rounded Regular"/>
                <a:sym typeface="SF Pro Rounded Regular"/>
              </a:defRPr>
            </a:pPr>
            <a:r>
              <a:rPr u="sng" dirty="0">
                <a:latin typeface="SF Pro Rounded Bold"/>
                <a:ea typeface="SF Pro Rounded Bold"/>
                <a:cs typeface="SF Pro Rounded Bold"/>
                <a:sym typeface="SF Pro Rounded Bold"/>
              </a:rPr>
              <a:t>YEAR 6 CURRICULUM</a:t>
            </a:r>
            <a:endParaRPr u="sng" dirty="0"/>
          </a:p>
          <a:p>
            <a:pPr>
              <a:defRPr sz="3600" b="0">
                <a:latin typeface="SF Pro Rounded Regular"/>
                <a:ea typeface="SF Pro Rounded Regular"/>
                <a:cs typeface="SF Pro Rounded Regular"/>
                <a:sym typeface="SF Pro Rounded Regular"/>
              </a:defRPr>
            </a:pPr>
            <a:r>
              <a:rPr lang="en-GB" dirty="0"/>
              <a:t>Miss Hunt &amp; Mr Cruickshank</a:t>
            </a:r>
            <a:endParaRPr dirty="0"/>
          </a:p>
        </p:txBody>
      </p:sp>
      <p:sp>
        <p:nvSpPr>
          <p:cNvPr id="6" name="TextBox 5">
            <a:extLst>
              <a:ext uri="{FF2B5EF4-FFF2-40B4-BE49-F238E27FC236}">
                <a16:creationId xmlns:a16="http://schemas.microsoft.com/office/drawing/2014/main" id="{3B56221A-B52C-478B-B6FE-E7AC91416E4F}"/>
              </a:ext>
            </a:extLst>
          </p:cNvPr>
          <p:cNvSpPr txBox="1"/>
          <p:nvPr/>
        </p:nvSpPr>
        <p:spPr>
          <a:xfrm>
            <a:off x="1972312" y="1381196"/>
            <a:ext cx="906017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Maths is the only subject where we teac</a:t>
            </a:r>
            <a:r>
              <a:rPr lang="en-GB" dirty="0"/>
              <a:t>h Y5 and Y6 completely separately. This is because the curriculum is organised in this way, and it can be challenging to align objectives across both year groups. </a:t>
            </a: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7" name="Expectation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Expectations</a:t>
            </a:r>
          </a:p>
        </p:txBody>
      </p:sp>
      <p:sp>
        <p:nvSpPr>
          <p:cNvPr id="198" name="Punctuality &amp; Attendance…"/>
          <p:cNvSpPr txBox="1"/>
          <p:nvPr/>
        </p:nvSpPr>
        <p:spPr>
          <a:xfrm>
            <a:off x="387927" y="1673033"/>
            <a:ext cx="12228946" cy="73615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lang="en-GB" dirty="0"/>
              <a:t>Follow the pledge</a:t>
            </a:r>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dirty="0"/>
              <a:t>Punctuality &amp; Attendance</a:t>
            </a:r>
            <a:endParaRPr lang="en-GB" dirty="0"/>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lang="en-GB" dirty="0"/>
              <a:t>Commitment to home learning</a:t>
            </a:r>
            <a:endParaRPr dirty="0"/>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dirty="0"/>
              <a:t>Uniform - Regular &amp; PE</a:t>
            </a:r>
            <a:endParaRPr lang="en-GB" dirty="0"/>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lang="en-GB" dirty="0"/>
              <a:t>Be their very best!</a:t>
            </a: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Expectations</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pic>
        <p:nvPicPr>
          <p:cNvPr id="3" name="Picture 2">
            <a:extLst>
              <a:ext uri="{FF2B5EF4-FFF2-40B4-BE49-F238E27FC236}">
                <a16:creationId xmlns:a16="http://schemas.microsoft.com/office/drawing/2014/main" id="{51A0E4CE-D8D8-4C1F-8CBF-268D638757C4}"/>
              </a:ext>
            </a:extLst>
          </p:cNvPr>
          <p:cNvPicPr>
            <a:picLocks noChangeAspect="1"/>
          </p:cNvPicPr>
          <p:nvPr/>
        </p:nvPicPr>
        <p:blipFill>
          <a:blip r:embed="rId2"/>
          <a:stretch>
            <a:fillRect/>
          </a:stretch>
        </p:blipFill>
        <p:spPr>
          <a:xfrm>
            <a:off x="1909845" y="2492795"/>
            <a:ext cx="9544217" cy="6574577"/>
          </a:xfrm>
          <a:prstGeom prst="rect">
            <a:avLst/>
          </a:prstGeom>
        </p:spPr>
      </p:pic>
    </p:spTree>
    <p:extLst>
      <p:ext uri="{BB962C8B-B14F-4D97-AF65-F5344CB8AC3E}">
        <p14:creationId xmlns:p14="http://schemas.microsoft.com/office/powerpoint/2010/main" val="39854987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Expectations</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pic>
        <p:nvPicPr>
          <p:cNvPr id="4" name="Picture 3">
            <a:extLst>
              <a:ext uri="{FF2B5EF4-FFF2-40B4-BE49-F238E27FC236}">
                <a16:creationId xmlns:a16="http://schemas.microsoft.com/office/drawing/2014/main" id="{9981ED33-FA03-4043-823D-8B8764BF0EF8}"/>
              </a:ext>
            </a:extLst>
          </p:cNvPr>
          <p:cNvPicPr>
            <a:picLocks noChangeAspect="1"/>
          </p:cNvPicPr>
          <p:nvPr/>
        </p:nvPicPr>
        <p:blipFill>
          <a:blip r:embed="rId2"/>
          <a:stretch>
            <a:fillRect/>
          </a:stretch>
        </p:blipFill>
        <p:spPr>
          <a:xfrm>
            <a:off x="1699363" y="2028266"/>
            <a:ext cx="8851325" cy="6945613"/>
          </a:xfrm>
          <a:prstGeom prst="rect">
            <a:avLst/>
          </a:prstGeom>
        </p:spPr>
      </p:pic>
    </p:spTree>
    <p:extLst>
      <p:ext uri="{BB962C8B-B14F-4D97-AF65-F5344CB8AC3E}">
        <p14:creationId xmlns:p14="http://schemas.microsoft.com/office/powerpoint/2010/main" val="17933996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4" name="Homework"/>
          <p:cNvSpPr txBox="1">
            <a:spLocks noGrp="1"/>
          </p:cNvSpPr>
          <p:nvPr>
            <p:ph type="title"/>
          </p:nvPr>
        </p:nvSpPr>
        <p:spPr>
          <a:xfrm>
            <a:off x="1270000" y="160955"/>
            <a:ext cx="10464800" cy="1448272"/>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lang="en-GB" dirty="0"/>
              <a:t>Punctuality and Attendance</a:t>
            </a:r>
            <a:endParaRPr dirty="0"/>
          </a:p>
        </p:txBody>
      </p:sp>
      <p:sp>
        <p:nvSpPr>
          <p:cNvPr id="195" name="Rainbow Reading x 3 per week…"/>
          <p:cNvSpPr txBox="1"/>
          <p:nvPr/>
        </p:nvSpPr>
        <p:spPr>
          <a:xfrm>
            <a:off x="387927" y="3686719"/>
            <a:ext cx="12228946" cy="1263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250000"/>
              </a:lnSpc>
              <a:buSzPct val="145000"/>
              <a:defRPr sz="3900" b="0">
                <a:latin typeface="SF Pro Rounded Regular"/>
                <a:ea typeface="SF Pro Rounded Regular"/>
                <a:cs typeface="SF Pro Rounded Regular"/>
                <a:sym typeface="SF Pro Rounded Regular"/>
              </a:defRPr>
            </a:pPr>
            <a:endParaRPr sz="3600" dirty="0"/>
          </a:p>
        </p:txBody>
      </p:sp>
      <p:sp>
        <p:nvSpPr>
          <p:cNvPr id="7" name="Read 3 x per week…">
            <a:extLst>
              <a:ext uri="{FF2B5EF4-FFF2-40B4-BE49-F238E27FC236}">
                <a16:creationId xmlns:a16="http://schemas.microsoft.com/office/drawing/2014/main" id="{283BB125-5C60-4954-9D62-5003691CA673}"/>
              </a:ext>
            </a:extLst>
          </p:cNvPr>
          <p:cNvSpPr txBox="1"/>
          <p:nvPr/>
        </p:nvSpPr>
        <p:spPr>
          <a:xfrm>
            <a:off x="328496" y="1416624"/>
            <a:ext cx="12288377" cy="818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r>
              <a:rPr lang="en-GB" dirty="0"/>
              <a:t>School now opens at 8:40. We will have a settle in activity for 10 minutes whilst the register takes place. We then start lessons at 8:50.</a:t>
            </a:r>
          </a:p>
          <a:p>
            <a:pPr>
              <a:defRPr sz="3500" b="0">
                <a:latin typeface="SF Pro Rounded Bold"/>
                <a:ea typeface="SF Pro Rounded Bold"/>
                <a:cs typeface="SF Pro Rounded Bold"/>
                <a:sym typeface="SF Pro Rounded Bold"/>
              </a:defRPr>
            </a:pPr>
            <a:r>
              <a:rPr lang="en-GB" dirty="0"/>
              <a:t>Arriving on time allows children to organise themselves for the day, and be sure of what is happening meaning they are more prepared, happy and confident. School finishes at 3:15.</a:t>
            </a:r>
          </a:p>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r>
              <a:rPr lang="en-GB" dirty="0"/>
              <a:t>As well as arriving on time, children should aim to be in as many days as possible! Every missed day means so many learning opportunities are missed and learning is sequenced so it can make subsequent lessons tricky due to gaps in knowledge or understanding.</a:t>
            </a:r>
          </a:p>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r>
              <a:rPr lang="en-GB" dirty="0"/>
              <a:t>Aim for on time, every day! </a:t>
            </a:r>
            <a:r>
              <a:rPr lang="en-GB" dirty="0">
                <a:sym typeface="Wingdings" panose="05000000000000000000" pitchFamily="2" charset="2"/>
              </a:rPr>
              <a:t></a:t>
            </a:r>
            <a:endParaRPr lang="en-GB" dirty="0"/>
          </a:p>
          <a:p>
            <a:pPr>
              <a:defRPr sz="3500" b="0">
                <a:latin typeface="SF Pro Rounded Bold"/>
                <a:ea typeface="SF Pro Rounded Bold"/>
                <a:cs typeface="SF Pro Rounded Bold"/>
                <a:sym typeface="SF Pro Rounded Bold"/>
              </a:defRPr>
            </a:pPr>
            <a:endParaRPr lang="en-GB"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4" name="Homework"/>
          <p:cNvSpPr txBox="1">
            <a:spLocks noGrp="1"/>
          </p:cNvSpPr>
          <p:nvPr>
            <p:ph type="title"/>
          </p:nvPr>
        </p:nvSpPr>
        <p:spPr>
          <a:xfrm>
            <a:off x="-774781" y="0"/>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Homework</a:t>
            </a:r>
            <a:r>
              <a:rPr lang="en-GB" dirty="0"/>
              <a:t>: reading</a:t>
            </a:r>
            <a:endParaRPr dirty="0"/>
          </a:p>
        </p:txBody>
      </p:sp>
      <p:sp>
        <p:nvSpPr>
          <p:cNvPr id="4" name="TextBox 3">
            <a:extLst>
              <a:ext uri="{FF2B5EF4-FFF2-40B4-BE49-F238E27FC236}">
                <a16:creationId xmlns:a16="http://schemas.microsoft.com/office/drawing/2014/main" id="{6D9A823A-077A-4503-9EEA-238693468562}"/>
              </a:ext>
            </a:extLst>
          </p:cNvPr>
          <p:cNvSpPr txBox="1"/>
          <p:nvPr/>
        </p:nvSpPr>
        <p:spPr>
          <a:xfrm>
            <a:off x="706904" y="1448272"/>
            <a:ext cx="12052166"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rPr>
              <a:t>Children should read at LEAST 3x a week. The 3 weekly reading sessions should be tracked on their rainbow reading cards. </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a:t>Children are aiming to work through all of the colours to achieve gold at the end of the year. GOLD = CHOOSING A BRAND NEW BOOK TO KEEP!</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rPr>
              <a:t>Children will write a weekly journal entry </a:t>
            </a:r>
            <a:r>
              <a:rPr lang="en-GB" sz="2800" dirty="0"/>
              <a:t>in school about the reading they are doing at home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rPr>
              <a:t>Every time the WHOLE class compl</a:t>
            </a:r>
            <a:r>
              <a:rPr lang="en-GB" sz="2800" dirty="0"/>
              <a:t>ete a colour, we received new books for our classroom too</a:t>
            </a:r>
            <a:endPar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pic>
        <p:nvPicPr>
          <p:cNvPr id="9" name="rainbow-scaled.jpg" descr="rainbow-scaled.jpg">
            <a:extLst>
              <a:ext uri="{FF2B5EF4-FFF2-40B4-BE49-F238E27FC236}">
                <a16:creationId xmlns:a16="http://schemas.microsoft.com/office/drawing/2014/main" id="{0DD6FC6F-3810-47F2-BA57-12D7669E54BA}"/>
              </a:ext>
            </a:extLst>
          </p:cNvPr>
          <p:cNvPicPr>
            <a:picLocks noChangeAspect="1"/>
          </p:cNvPicPr>
          <p:nvPr/>
        </p:nvPicPr>
        <p:blipFill>
          <a:blip r:embed="rId2"/>
          <a:srcRect l="8606" t="24827" r="8628" b="34964"/>
          <a:stretch>
            <a:fillRect/>
          </a:stretch>
        </p:blipFill>
        <p:spPr>
          <a:xfrm>
            <a:off x="978231" y="7110824"/>
            <a:ext cx="4300638" cy="2089318"/>
          </a:xfrm>
          <a:custGeom>
            <a:avLst/>
            <a:gdLst/>
            <a:ahLst/>
            <a:cxnLst>
              <a:cxn ang="0">
                <a:pos x="wd2" y="hd2"/>
              </a:cxn>
              <a:cxn ang="5400000">
                <a:pos x="wd2" y="hd2"/>
              </a:cxn>
              <a:cxn ang="10800000">
                <a:pos x="wd2" y="hd2"/>
              </a:cxn>
              <a:cxn ang="16200000">
                <a:pos x="wd2" y="hd2"/>
              </a:cxn>
            </a:cxnLst>
            <a:rect l="0" t="0" r="r" b="b"/>
            <a:pathLst>
              <a:path w="21497" h="21487" extrusionOk="0">
                <a:moveTo>
                  <a:pt x="10651" y="0"/>
                </a:moveTo>
                <a:cubicBezTo>
                  <a:pt x="8970" y="2"/>
                  <a:pt x="7338" y="792"/>
                  <a:pt x="5787" y="2361"/>
                </a:cubicBezTo>
                <a:cubicBezTo>
                  <a:pt x="3009" y="5171"/>
                  <a:pt x="1057" y="10113"/>
                  <a:pt x="342" y="16154"/>
                </a:cubicBezTo>
                <a:cubicBezTo>
                  <a:pt x="0" y="19039"/>
                  <a:pt x="-102" y="21258"/>
                  <a:pt x="110" y="21209"/>
                </a:cubicBezTo>
                <a:cubicBezTo>
                  <a:pt x="168" y="21196"/>
                  <a:pt x="323" y="21233"/>
                  <a:pt x="453" y="21291"/>
                </a:cubicBezTo>
                <a:cubicBezTo>
                  <a:pt x="610" y="21361"/>
                  <a:pt x="726" y="21350"/>
                  <a:pt x="801" y="21254"/>
                </a:cubicBezTo>
                <a:cubicBezTo>
                  <a:pt x="879" y="21153"/>
                  <a:pt x="987" y="21146"/>
                  <a:pt x="1169" y="21232"/>
                </a:cubicBezTo>
                <a:cubicBezTo>
                  <a:pt x="1365" y="21324"/>
                  <a:pt x="1510" y="21305"/>
                  <a:pt x="1776" y="21154"/>
                </a:cubicBezTo>
                <a:cubicBezTo>
                  <a:pt x="2096" y="20971"/>
                  <a:pt x="2145" y="20970"/>
                  <a:pt x="2383" y="21157"/>
                </a:cubicBezTo>
                <a:cubicBezTo>
                  <a:pt x="2819" y="21500"/>
                  <a:pt x="3455" y="21329"/>
                  <a:pt x="3585" y="20833"/>
                </a:cubicBezTo>
                <a:cubicBezTo>
                  <a:pt x="3643" y="20610"/>
                  <a:pt x="3653" y="20614"/>
                  <a:pt x="3795" y="20929"/>
                </a:cubicBezTo>
                <a:cubicBezTo>
                  <a:pt x="3877" y="21111"/>
                  <a:pt x="3978" y="21234"/>
                  <a:pt x="4020" y="21201"/>
                </a:cubicBezTo>
                <a:cubicBezTo>
                  <a:pt x="4062" y="21168"/>
                  <a:pt x="4148" y="21218"/>
                  <a:pt x="4211" y="21313"/>
                </a:cubicBezTo>
                <a:cubicBezTo>
                  <a:pt x="4274" y="21408"/>
                  <a:pt x="4399" y="21486"/>
                  <a:pt x="4487" y="21486"/>
                </a:cubicBezTo>
                <a:cubicBezTo>
                  <a:pt x="4643" y="21486"/>
                  <a:pt x="4649" y="21456"/>
                  <a:pt x="4683" y="20622"/>
                </a:cubicBezTo>
                <a:cubicBezTo>
                  <a:pt x="4794" y="17906"/>
                  <a:pt x="5445" y="15243"/>
                  <a:pt x="6498" y="13188"/>
                </a:cubicBezTo>
                <a:cubicBezTo>
                  <a:pt x="7199" y="11820"/>
                  <a:pt x="7985" y="10868"/>
                  <a:pt x="8934" y="10239"/>
                </a:cubicBezTo>
                <a:cubicBezTo>
                  <a:pt x="9769" y="9686"/>
                  <a:pt x="10091" y="9592"/>
                  <a:pt x="11115" y="9605"/>
                </a:cubicBezTo>
                <a:cubicBezTo>
                  <a:pt x="11932" y="9615"/>
                  <a:pt x="12158" y="9662"/>
                  <a:pt x="12567" y="9903"/>
                </a:cubicBezTo>
                <a:cubicBezTo>
                  <a:pt x="12834" y="10060"/>
                  <a:pt x="13177" y="10201"/>
                  <a:pt x="13329" y="10216"/>
                </a:cubicBezTo>
                <a:cubicBezTo>
                  <a:pt x="13625" y="10246"/>
                  <a:pt x="13893" y="10469"/>
                  <a:pt x="13840" y="10643"/>
                </a:cubicBezTo>
                <a:cubicBezTo>
                  <a:pt x="13799" y="10781"/>
                  <a:pt x="13967" y="10909"/>
                  <a:pt x="14076" y="10823"/>
                </a:cubicBezTo>
                <a:cubicBezTo>
                  <a:pt x="14160" y="10757"/>
                  <a:pt x="14272" y="10870"/>
                  <a:pt x="14727" y="11488"/>
                </a:cubicBezTo>
                <a:cubicBezTo>
                  <a:pt x="14849" y="11654"/>
                  <a:pt x="15020" y="11806"/>
                  <a:pt x="15108" y="11826"/>
                </a:cubicBezTo>
                <a:cubicBezTo>
                  <a:pt x="15286" y="11866"/>
                  <a:pt x="15579" y="12368"/>
                  <a:pt x="15526" y="12543"/>
                </a:cubicBezTo>
                <a:cubicBezTo>
                  <a:pt x="15508" y="12606"/>
                  <a:pt x="15625" y="12946"/>
                  <a:pt x="15787" y="13302"/>
                </a:cubicBezTo>
                <a:cubicBezTo>
                  <a:pt x="15949" y="13658"/>
                  <a:pt x="16141" y="14109"/>
                  <a:pt x="16214" y="14303"/>
                </a:cubicBezTo>
                <a:cubicBezTo>
                  <a:pt x="16287" y="14498"/>
                  <a:pt x="16370" y="14625"/>
                  <a:pt x="16400" y="14588"/>
                </a:cubicBezTo>
                <a:cubicBezTo>
                  <a:pt x="16499" y="14461"/>
                  <a:pt x="16845" y="15350"/>
                  <a:pt x="17078" y="16334"/>
                </a:cubicBezTo>
                <a:lnTo>
                  <a:pt x="17311" y="17313"/>
                </a:lnTo>
                <a:lnTo>
                  <a:pt x="17184" y="17736"/>
                </a:lnTo>
                <a:cubicBezTo>
                  <a:pt x="17043" y="18206"/>
                  <a:pt x="17044" y="18215"/>
                  <a:pt x="17356" y="20341"/>
                </a:cubicBezTo>
                <a:cubicBezTo>
                  <a:pt x="17529" y="21515"/>
                  <a:pt x="17620" y="21599"/>
                  <a:pt x="17717" y="20667"/>
                </a:cubicBezTo>
                <a:cubicBezTo>
                  <a:pt x="17752" y="20330"/>
                  <a:pt x="17806" y="20054"/>
                  <a:pt x="17838" y="20054"/>
                </a:cubicBezTo>
                <a:cubicBezTo>
                  <a:pt x="17869" y="20054"/>
                  <a:pt x="17927" y="20305"/>
                  <a:pt x="17966" y="20613"/>
                </a:cubicBezTo>
                <a:cubicBezTo>
                  <a:pt x="18005" y="20922"/>
                  <a:pt x="18041" y="21203"/>
                  <a:pt x="18046" y="21237"/>
                </a:cubicBezTo>
                <a:cubicBezTo>
                  <a:pt x="18051" y="21271"/>
                  <a:pt x="18075" y="21197"/>
                  <a:pt x="18099" y="21072"/>
                </a:cubicBezTo>
                <a:cubicBezTo>
                  <a:pt x="18123" y="20947"/>
                  <a:pt x="18165" y="20852"/>
                  <a:pt x="18193" y="20861"/>
                </a:cubicBezTo>
                <a:cubicBezTo>
                  <a:pt x="18221" y="20870"/>
                  <a:pt x="18275" y="20755"/>
                  <a:pt x="18312" y="20605"/>
                </a:cubicBezTo>
                <a:cubicBezTo>
                  <a:pt x="18411" y="20206"/>
                  <a:pt x="18498" y="20245"/>
                  <a:pt x="18519" y="20698"/>
                </a:cubicBezTo>
                <a:cubicBezTo>
                  <a:pt x="18541" y="21153"/>
                  <a:pt x="18670" y="21421"/>
                  <a:pt x="18871" y="21429"/>
                </a:cubicBezTo>
                <a:cubicBezTo>
                  <a:pt x="18990" y="21434"/>
                  <a:pt x="19017" y="21356"/>
                  <a:pt x="19050" y="20901"/>
                </a:cubicBezTo>
                <a:cubicBezTo>
                  <a:pt x="19108" y="20111"/>
                  <a:pt x="19030" y="19495"/>
                  <a:pt x="18798" y="18912"/>
                </a:cubicBezTo>
                <a:cubicBezTo>
                  <a:pt x="18684" y="18626"/>
                  <a:pt x="18592" y="18335"/>
                  <a:pt x="18592" y="18264"/>
                </a:cubicBezTo>
                <a:cubicBezTo>
                  <a:pt x="18592" y="18193"/>
                  <a:pt x="18524" y="17695"/>
                  <a:pt x="18442" y="17157"/>
                </a:cubicBezTo>
                <a:cubicBezTo>
                  <a:pt x="18359" y="16619"/>
                  <a:pt x="18279" y="15976"/>
                  <a:pt x="18263" y="15728"/>
                </a:cubicBezTo>
                <a:cubicBezTo>
                  <a:pt x="18248" y="15479"/>
                  <a:pt x="18178" y="15045"/>
                  <a:pt x="18108" y="14764"/>
                </a:cubicBezTo>
                <a:cubicBezTo>
                  <a:pt x="17987" y="14277"/>
                  <a:pt x="17989" y="13925"/>
                  <a:pt x="18112" y="14082"/>
                </a:cubicBezTo>
                <a:cubicBezTo>
                  <a:pt x="18190" y="14180"/>
                  <a:pt x="18531" y="15580"/>
                  <a:pt x="18531" y="15800"/>
                </a:cubicBezTo>
                <a:cubicBezTo>
                  <a:pt x="18531" y="15897"/>
                  <a:pt x="18572" y="16044"/>
                  <a:pt x="18622" y="16130"/>
                </a:cubicBezTo>
                <a:cubicBezTo>
                  <a:pt x="18672" y="16215"/>
                  <a:pt x="18713" y="16419"/>
                  <a:pt x="18713" y="16583"/>
                </a:cubicBezTo>
                <a:cubicBezTo>
                  <a:pt x="18713" y="16779"/>
                  <a:pt x="18760" y="16921"/>
                  <a:pt x="18849" y="16991"/>
                </a:cubicBezTo>
                <a:cubicBezTo>
                  <a:pt x="18924" y="17050"/>
                  <a:pt x="19036" y="17216"/>
                  <a:pt x="19099" y="17360"/>
                </a:cubicBezTo>
                <a:cubicBezTo>
                  <a:pt x="19190" y="17567"/>
                  <a:pt x="19199" y="17658"/>
                  <a:pt x="19141" y="17800"/>
                </a:cubicBezTo>
                <a:cubicBezTo>
                  <a:pt x="19083" y="17945"/>
                  <a:pt x="19090" y="17972"/>
                  <a:pt x="19178" y="17943"/>
                </a:cubicBezTo>
                <a:cubicBezTo>
                  <a:pt x="19323" y="17898"/>
                  <a:pt x="19298" y="17368"/>
                  <a:pt x="19097" y="16223"/>
                </a:cubicBezTo>
                <a:cubicBezTo>
                  <a:pt x="19014" y="15752"/>
                  <a:pt x="18937" y="15263"/>
                  <a:pt x="18925" y="15135"/>
                </a:cubicBezTo>
                <a:cubicBezTo>
                  <a:pt x="18890" y="14762"/>
                  <a:pt x="18252" y="12536"/>
                  <a:pt x="17889" y="11521"/>
                </a:cubicBezTo>
                <a:cubicBezTo>
                  <a:pt x="17706" y="11007"/>
                  <a:pt x="17390" y="10243"/>
                  <a:pt x="17188" y="9821"/>
                </a:cubicBezTo>
                <a:cubicBezTo>
                  <a:pt x="16961" y="9349"/>
                  <a:pt x="16839" y="8998"/>
                  <a:pt x="16866" y="8907"/>
                </a:cubicBezTo>
                <a:cubicBezTo>
                  <a:pt x="16897" y="8805"/>
                  <a:pt x="16991" y="8918"/>
                  <a:pt x="17163" y="9267"/>
                </a:cubicBezTo>
                <a:cubicBezTo>
                  <a:pt x="17342" y="9628"/>
                  <a:pt x="17435" y="9740"/>
                  <a:pt x="17481" y="9646"/>
                </a:cubicBezTo>
                <a:cubicBezTo>
                  <a:pt x="17526" y="9553"/>
                  <a:pt x="17655" y="9759"/>
                  <a:pt x="17919" y="10352"/>
                </a:cubicBezTo>
                <a:cubicBezTo>
                  <a:pt x="18264" y="11126"/>
                  <a:pt x="18354" y="11511"/>
                  <a:pt x="18169" y="11422"/>
                </a:cubicBezTo>
                <a:cubicBezTo>
                  <a:pt x="18128" y="11403"/>
                  <a:pt x="18175" y="11599"/>
                  <a:pt x="18274" y="11859"/>
                </a:cubicBezTo>
                <a:cubicBezTo>
                  <a:pt x="18373" y="12118"/>
                  <a:pt x="18599" y="12891"/>
                  <a:pt x="18777" y="13576"/>
                </a:cubicBezTo>
                <a:cubicBezTo>
                  <a:pt x="18954" y="14261"/>
                  <a:pt x="19161" y="14923"/>
                  <a:pt x="19237" y="15045"/>
                </a:cubicBezTo>
                <a:cubicBezTo>
                  <a:pt x="19320" y="15182"/>
                  <a:pt x="19423" y="15614"/>
                  <a:pt x="19504" y="16166"/>
                </a:cubicBezTo>
                <a:cubicBezTo>
                  <a:pt x="19575" y="16660"/>
                  <a:pt x="19672" y="17232"/>
                  <a:pt x="19719" y="17438"/>
                </a:cubicBezTo>
                <a:cubicBezTo>
                  <a:pt x="19766" y="17643"/>
                  <a:pt x="19816" y="18091"/>
                  <a:pt x="19830" y="18434"/>
                </a:cubicBezTo>
                <a:cubicBezTo>
                  <a:pt x="19845" y="18776"/>
                  <a:pt x="19885" y="19309"/>
                  <a:pt x="19920" y="19617"/>
                </a:cubicBezTo>
                <a:cubicBezTo>
                  <a:pt x="19956" y="19925"/>
                  <a:pt x="20002" y="20359"/>
                  <a:pt x="20022" y="20580"/>
                </a:cubicBezTo>
                <a:cubicBezTo>
                  <a:pt x="20079" y="21185"/>
                  <a:pt x="20270" y="21383"/>
                  <a:pt x="20506" y="21081"/>
                </a:cubicBezTo>
                <a:cubicBezTo>
                  <a:pt x="20637" y="20913"/>
                  <a:pt x="20926" y="20941"/>
                  <a:pt x="21123" y="21143"/>
                </a:cubicBezTo>
                <a:cubicBezTo>
                  <a:pt x="21448" y="21477"/>
                  <a:pt x="21498" y="21350"/>
                  <a:pt x="21497" y="20196"/>
                </a:cubicBezTo>
                <a:cubicBezTo>
                  <a:pt x="21495" y="18151"/>
                  <a:pt x="21170" y="15068"/>
                  <a:pt x="20767" y="13271"/>
                </a:cubicBezTo>
                <a:cubicBezTo>
                  <a:pt x="20320" y="11278"/>
                  <a:pt x="20138" y="10587"/>
                  <a:pt x="19940" y="10135"/>
                </a:cubicBezTo>
                <a:cubicBezTo>
                  <a:pt x="19831" y="9887"/>
                  <a:pt x="19742" y="9615"/>
                  <a:pt x="19742" y="9530"/>
                </a:cubicBezTo>
                <a:cubicBezTo>
                  <a:pt x="19742" y="9246"/>
                  <a:pt x="18976" y="7355"/>
                  <a:pt x="18418" y="6263"/>
                </a:cubicBezTo>
                <a:cubicBezTo>
                  <a:pt x="17830" y="5111"/>
                  <a:pt x="17387" y="4421"/>
                  <a:pt x="17237" y="4421"/>
                </a:cubicBezTo>
                <a:cubicBezTo>
                  <a:pt x="17186" y="4421"/>
                  <a:pt x="17105" y="4302"/>
                  <a:pt x="17056" y="4158"/>
                </a:cubicBezTo>
                <a:cubicBezTo>
                  <a:pt x="17006" y="4013"/>
                  <a:pt x="16942" y="3927"/>
                  <a:pt x="16913" y="3964"/>
                </a:cubicBezTo>
                <a:cubicBezTo>
                  <a:pt x="16840" y="4057"/>
                  <a:pt x="16684" y="3842"/>
                  <a:pt x="16684" y="3647"/>
                </a:cubicBezTo>
                <a:cubicBezTo>
                  <a:pt x="16684" y="3559"/>
                  <a:pt x="16621" y="3468"/>
                  <a:pt x="16544" y="3446"/>
                </a:cubicBezTo>
                <a:cubicBezTo>
                  <a:pt x="16467" y="3423"/>
                  <a:pt x="16390" y="3324"/>
                  <a:pt x="16371" y="3224"/>
                </a:cubicBezTo>
                <a:cubicBezTo>
                  <a:pt x="16335" y="3032"/>
                  <a:pt x="15988" y="2609"/>
                  <a:pt x="15988" y="2758"/>
                </a:cubicBezTo>
                <a:cubicBezTo>
                  <a:pt x="15988" y="2806"/>
                  <a:pt x="15927" y="2729"/>
                  <a:pt x="15852" y="2588"/>
                </a:cubicBezTo>
                <a:cubicBezTo>
                  <a:pt x="15523" y="1968"/>
                  <a:pt x="14185" y="992"/>
                  <a:pt x="12971" y="487"/>
                </a:cubicBezTo>
                <a:cubicBezTo>
                  <a:pt x="12190" y="161"/>
                  <a:pt x="11416" y="-1"/>
                  <a:pt x="10651" y="0"/>
                </a:cubicBezTo>
                <a:close/>
              </a:path>
            </a:pathLst>
          </a:custGeom>
          <a:ln w="12700">
            <a:miter lim="400000"/>
          </a:ln>
        </p:spPr>
      </p:pic>
      <p:pic>
        <p:nvPicPr>
          <p:cNvPr id="6" name="Picture 5">
            <a:extLst>
              <a:ext uri="{FF2B5EF4-FFF2-40B4-BE49-F238E27FC236}">
                <a16:creationId xmlns:a16="http://schemas.microsoft.com/office/drawing/2014/main" id="{61166B85-4E67-430F-905A-F7C00D8B5190}"/>
              </a:ext>
            </a:extLst>
          </p:cNvPr>
          <p:cNvPicPr>
            <a:picLocks noChangeAspect="1"/>
          </p:cNvPicPr>
          <p:nvPr/>
        </p:nvPicPr>
        <p:blipFill>
          <a:blip r:embed="rId3"/>
          <a:stretch>
            <a:fillRect/>
          </a:stretch>
        </p:blipFill>
        <p:spPr>
          <a:xfrm>
            <a:off x="6124354" y="5762753"/>
            <a:ext cx="6269241" cy="3437389"/>
          </a:xfrm>
          <a:prstGeom prst="rect">
            <a:avLst/>
          </a:prstGeom>
        </p:spPr>
      </p:pic>
    </p:spTree>
    <p:extLst>
      <p:ext uri="{BB962C8B-B14F-4D97-AF65-F5344CB8AC3E}">
        <p14:creationId xmlns:p14="http://schemas.microsoft.com/office/powerpoint/2010/main" val="33835700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4" name="Homework"/>
          <p:cNvSpPr txBox="1">
            <a:spLocks noGrp="1"/>
          </p:cNvSpPr>
          <p:nvPr>
            <p:ph type="title"/>
          </p:nvPr>
        </p:nvSpPr>
        <p:spPr>
          <a:xfrm>
            <a:off x="0" y="-138077"/>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Homework</a:t>
            </a:r>
            <a:r>
              <a:rPr lang="en-GB" dirty="0"/>
              <a:t>: Times tables</a:t>
            </a:r>
            <a:endParaRPr dirty="0"/>
          </a:p>
        </p:txBody>
      </p:sp>
      <p:sp>
        <p:nvSpPr>
          <p:cNvPr id="4" name="TextBox 3">
            <a:extLst>
              <a:ext uri="{FF2B5EF4-FFF2-40B4-BE49-F238E27FC236}">
                <a16:creationId xmlns:a16="http://schemas.microsoft.com/office/drawing/2014/main" id="{6D9A823A-077A-4503-9EEA-238693468562}"/>
              </a:ext>
            </a:extLst>
          </p:cNvPr>
          <p:cNvSpPr txBox="1"/>
          <p:nvPr/>
        </p:nvSpPr>
        <p:spPr>
          <a:xfrm>
            <a:off x="476316" y="1310195"/>
            <a:ext cx="12052166"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700" b="1" i="0" u="none" strike="noStrike" cap="none" spc="0" normalizeH="0" baseline="0" dirty="0">
                <a:ln>
                  <a:noFill/>
                </a:ln>
                <a:solidFill>
                  <a:srgbClr val="FFFFFF"/>
                </a:solidFill>
                <a:effectLst/>
                <a:uFillTx/>
                <a:latin typeface="Helvetica Neue"/>
                <a:ea typeface="Helvetica Neue"/>
                <a:cs typeface="Helvetica Neue"/>
                <a:sym typeface="Helvetica Neue"/>
              </a:rPr>
              <a:t>Children will work on a different times table weekly.</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The beginning of the week will focus on the children being TAUGHT  the tables</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The middle of the week will focus on the children PRACTISING that table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At the end of the week, the children will be tested on that table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If generally the majority of children are secure with that table, they will move onto the next. If not, they will repeat that table that week with everyone trying to improve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A tracker will be kept updated with how everyone is doing, and a sticker reward chart will be used when children achieve a times table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Children can ensure their readiness by using </a:t>
            </a:r>
            <a:r>
              <a:rPr lang="en-GB" sz="2700" dirty="0" err="1"/>
              <a:t>TTRockstars</a:t>
            </a:r>
            <a:r>
              <a:rPr lang="en-GB" sz="2700" dirty="0"/>
              <a:t> and the paper sheets provided if they are struggling to access it</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We will do in-class competitions as well as competitions between classes. Children can also work to be the FASTEST in school. (I’ve had children working at 0.5 of a second per question before!)</a:t>
            </a:r>
          </a:p>
        </p:txBody>
      </p:sp>
      <p:pic>
        <p:nvPicPr>
          <p:cNvPr id="5" name="Picture 4">
            <a:extLst>
              <a:ext uri="{FF2B5EF4-FFF2-40B4-BE49-F238E27FC236}">
                <a16:creationId xmlns:a16="http://schemas.microsoft.com/office/drawing/2014/main" id="{11509C6E-6ED0-40DF-A830-6408C2A9287B}"/>
              </a:ext>
            </a:extLst>
          </p:cNvPr>
          <p:cNvPicPr>
            <a:picLocks noChangeAspect="1"/>
          </p:cNvPicPr>
          <p:nvPr/>
        </p:nvPicPr>
        <p:blipFill>
          <a:blip r:embed="rId2"/>
          <a:stretch>
            <a:fillRect/>
          </a:stretch>
        </p:blipFill>
        <p:spPr>
          <a:xfrm>
            <a:off x="4658251" y="8060761"/>
            <a:ext cx="4028539" cy="1334608"/>
          </a:xfrm>
          <a:prstGeom prst="rect">
            <a:avLst/>
          </a:prstGeom>
        </p:spPr>
      </p:pic>
    </p:spTree>
    <p:extLst>
      <p:ext uri="{BB962C8B-B14F-4D97-AF65-F5344CB8AC3E}">
        <p14:creationId xmlns:p14="http://schemas.microsoft.com/office/powerpoint/2010/main" val="28587861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33" name="Year 5 &amp; 6 Team"/>
          <p:cNvSpPr txBox="1">
            <a:spLocks noGrp="1"/>
          </p:cNvSpPr>
          <p:nvPr>
            <p:ph type="title"/>
          </p:nvPr>
        </p:nvSpPr>
        <p:spPr>
          <a:xfrm>
            <a:off x="1270000" y="117590"/>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Year 5 &amp; 6 Team</a:t>
            </a:r>
          </a:p>
        </p:txBody>
      </p:sp>
      <p:sp>
        <p:nvSpPr>
          <p:cNvPr id="3" name="TextBox 2">
            <a:extLst>
              <a:ext uri="{FF2B5EF4-FFF2-40B4-BE49-F238E27FC236}">
                <a16:creationId xmlns:a16="http://schemas.microsoft.com/office/drawing/2014/main" id="{8D9C4416-9D39-4AC0-A908-F3A9DA75C858}"/>
              </a:ext>
            </a:extLst>
          </p:cNvPr>
          <p:cNvSpPr txBox="1"/>
          <p:nvPr/>
        </p:nvSpPr>
        <p:spPr>
          <a:xfrm>
            <a:off x="1956390" y="1796999"/>
            <a:ext cx="906017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Your first point of contact should be the class teacher:</a:t>
            </a:r>
          </a:p>
        </p:txBody>
      </p:sp>
      <p:graphicFrame>
        <p:nvGraphicFramePr>
          <p:cNvPr id="4" name="Table 4">
            <a:extLst>
              <a:ext uri="{FF2B5EF4-FFF2-40B4-BE49-F238E27FC236}">
                <a16:creationId xmlns:a16="http://schemas.microsoft.com/office/drawing/2014/main" id="{3D9D8ABA-DE9B-4DF8-BB42-4CFC847C1533}"/>
              </a:ext>
            </a:extLst>
          </p:cNvPr>
          <p:cNvGraphicFramePr>
            <a:graphicFrameLocks noGrp="1"/>
          </p:cNvGraphicFramePr>
          <p:nvPr>
            <p:extLst>
              <p:ext uri="{D42A27DB-BD31-4B8C-83A1-F6EECF244321}">
                <p14:modId xmlns:p14="http://schemas.microsoft.com/office/powerpoint/2010/main" val="152755818"/>
              </p:ext>
            </p:extLst>
          </p:nvPr>
        </p:nvGraphicFramePr>
        <p:xfrm>
          <a:off x="574158" y="2457420"/>
          <a:ext cx="11950992" cy="3749040"/>
        </p:xfrm>
        <a:graphic>
          <a:graphicData uri="http://schemas.openxmlformats.org/drawingml/2006/table">
            <a:tbl>
              <a:tblPr firstRow="1" bandRow="1">
                <a:tableStyleId>{35758FB7-9AC5-4552-8A53-C91805E547FA}</a:tableStyleId>
              </a:tblPr>
              <a:tblGrid>
                <a:gridCol w="1382233">
                  <a:extLst>
                    <a:ext uri="{9D8B030D-6E8A-4147-A177-3AD203B41FA5}">
                      <a16:colId xmlns:a16="http://schemas.microsoft.com/office/drawing/2014/main" val="3984946475"/>
                    </a:ext>
                  </a:extLst>
                </a:gridCol>
                <a:gridCol w="2020186">
                  <a:extLst>
                    <a:ext uri="{9D8B030D-6E8A-4147-A177-3AD203B41FA5}">
                      <a16:colId xmlns:a16="http://schemas.microsoft.com/office/drawing/2014/main" val="128343835"/>
                    </a:ext>
                  </a:extLst>
                </a:gridCol>
                <a:gridCol w="2339163">
                  <a:extLst>
                    <a:ext uri="{9D8B030D-6E8A-4147-A177-3AD203B41FA5}">
                      <a16:colId xmlns:a16="http://schemas.microsoft.com/office/drawing/2014/main" val="2422525996"/>
                    </a:ext>
                  </a:extLst>
                </a:gridCol>
                <a:gridCol w="2225746">
                  <a:extLst>
                    <a:ext uri="{9D8B030D-6E8A-4147-A177-3AD203B41FA5}">
                      <a16:colId xmlns:a16="http://schemas.microsoft.com/office/drawing/2014/main" val="54350100"/>
                    </a:ext>
                  </a:extLst>
                </a:gridCol>
                <a:gridCol w="1991832">
                  <a:extLst>
                    <a:ext uri="{9D8B030D-6E8A-4147-A177-3AD203B41FA5}">
                      <a16:colId xmlns:a16="http://schemas.microsoft.com/office/drawing/2014/main" val="2395073859"/>
                    </a:ext>
                  </a:extLst>
                </a:gridCol>
                <a:gridCol w="1991832">
                  <a:extLst>
                    <a:ext uri="{9D8B030D-6E8A-4147-A177-3AD203B41FA5}">
                      <a16:colId xmlns:a16="http://schemas.microsoft.com/office/drawing/2014/main" val="2344140738"/>
                    </a:ext>
                  </a:extLst>
                </a:gridCol>
              </a:tblGrid>
              <a:tr h="370840">
                <a:tc>
                  <a:txBody>
                    <a:bodyPr/>
                    <a:lstStyle/>
                    <a:p>
                      <a:endParaRPr lang="en-GB" sz="2400" dirty="0">
                        <a:latin typeface="+mn-lt"/>
                      </a:endParaRPr>
                    </a:p>
                  </a:txBody>
                  <a:tcPr/>
                </a:tc>
                <a:tc>
                  <a:txBody>
                    <a:bodyPr/>
                    <a:lstStyle/>
                    <a:p>
                      <a:r>
                        <a:rPr lang="en-GB" sz="2400" dirty="0">
                          <a:latin typeface="+mn-lt"/>
                        </a:rPr>
                        <a:t>Monday</a:t>
                      </a:r>
                    </a:p>
                  </a:txBody>
                  <a:tcPr/>
                </a:tc>
                <a:tc>
                  <a:txBody>
                    <a:bodyPr/>
                    <a:lstStyle/>
                    <a:p>
                      <a:r>
                        <a:rPr lang="en-GB" sz="2400" dirty="0">
                          <a:latin typeface="+mn-lt"/>
                        </a:rPr>
                        <a:t>Tuesday</a:t>
                      </a:r>
                    </a:p>
                  </a:txBody>
                  <a:tcPr/>
                </a:tc>
                <a:tc>
                  <a:txBody>
                    <a:bodyPr/>
                    <a:lstStyle/>
                    <a:p>
                      <a:r>
                        <a:rPr lang="en-GB" sz="2400" dirty="0">
                          <a:latin typeface="+mn-lt"/>
                        </a:rPr>
                        <a:t>Wednesday</a:t>
                      </a:r>
                    </a:p>
                  </a:txBody>
                  <a:tcPr/>
                </a:tc>
                <a:tc>
                  <a:txBody>
                    <a:bodyPr/>
                    <a:lstStyle/>
                    <a:p>
                      <a:r>
                        <a:rPr lang="en-GB" sz="2400" dirty="0">
                          <a:latin typeface="+mn-lt"/>
                        </a:rPr>
                        <a:t>Thursday</a:t>
                      </a:r>
                    </a:p>
                  </a:txBody>
                  <a:tcPr/>
                </a:tc>
                <a:tc>
                  <a:txBody>
                    <a:bodyPr/>
                    <a:lstStyle/>
                    <a:p>
                      <a:r>
                        <a:rPr lang="en-GB" sz="2400" dirty="0">
                          <a:latin typeface="+mn-lt"/>
                        </a:rPr>
                        <a:t>Friday</a:t>
                      </a:r>
                    </a:p>
                  </a:txBody>
                  <a:tcPr/>
                </a:tc>
                <a:extLst>
                  <a:ext uri="{0D108BD9-81ED-4DB2-BD59-A6C34878D82A}">
                    <a16:rowId xmlns:a16="http://schemas.microsoft.com/office/drawing/2014/main" val="725607579"/>
                  </a:ext>
                </a:extLst>
              </a:tr>
              <a:tr h="370840">
                <a:tc>
                  <a:txBody>
                    <a:bodyPr/>
                    <a:lstStyle/>
                    <a:p>
                      <a:r>
                        <a:rPr lang="en-GB" sz="2400" dirty="0">
                          <a:latin typeface="+mn-lt"/>
                        </a:rPr>
                        <a:t>Leopards</a:t>
                      </a:r>
                    </a:p>
                  </a:txBody>
                  <a:tcPr/>
                </a:tc>
                <a:tc>
                  <a:txBody>
                    <a:bodyPr/>
                    <a:lstStyle/>
                    <a:p>
                      <a:r>
                        <a:rPr lang="en-GB" sz="2400" dirty="0">
                          <a:latin typeface="+mn-lt"/>
                        </a:rPr>
                        <a:t>Mrs Hardy</a:t>
                      </a: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Berlin Sans FB"/>
                          <a:sym typeface="Helvetica Neue Light"/>
                        </a:rPr>
                        <a:t>Mrs Hardy</a:t>
                      </a:r>
                      <a:endParaRPr kumimoji="0" lang="en-GB" sz="2400" b="0" i="0" u="none" strike="noStrike" kern="0" cap="none" spc="0" normalizeH="0" baseline="0" noProof="0" dirty="0">
                        <a:ln>
                          <a:noFill/>
                        </a:ln>
                        <a:solidFill>
                          <a:srgbClr val="000000"/>
                        </a:solidFill>
                        <a:effectLst/>
                        <a:uLnTx/>
                        <a:uFillTx/>
                        <a:latin typeface="Berlin Sans FB"/>
                        <a:sym typeface="Helvetica Neue Ligh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Berlin Sans FB"/>
                          <a:sym typeface="Helvetica Neue Light"/>
                        </a:rPr>
                        <a:t>Mrs Hardy</a:t>
                      </a:r>
                      <a:endParaRPr kumimoji="0" lang="en-GB" sz="2400" b="0" i="0" u="none" strike="noStrike" kern="0" cap="none" spc="0" normalizeH="0" baseline="0" noProof="0" dirty="0">
                        <a:ln>
                          <a:noFill/>
                        </a:ln>
                        <a:solidFill>
                          <a:srgbClr val="000000"/>
                        </a:solidFill>
                        <a:effectLst/>
                        <a:uLnTx/>
                        <a:uFillTx/>
                        <a:latin typeface="Berlin Sans FB"/>
                        <a:sym typeface="Helvetica Neue Ligh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Berlin Sans FB"/>
                          <a:sym typeface="Helvetica Neue Light"/>
                        </a:rPr>
                        <a:t>Mrs Hardy/Mr Turner-Rowe</a:t>
                      </a: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sz="2400" dirty="0">
                          <a:latin typeface="+mn-lt"/>
                        </a:rPr>
                        <a:t>Mr Turner-Rowe</a:t>
                      </a:r>
                    </a:p>
                    <a:p>
                      <a:endParaRPr lang="en-GB" sz="2400" dirty="0">
                        <a:latin typeface="+mn-lt"/>
                      </a:endParaRPr>
                    </a:p>
                  </a:txBody>
                  <a:tcPr/>
                </a:tc>
                <a:extLst>
                  <a:ext uri="{0D108BD9-81ED-4DB2-BD59-A6C34878D82A}">
                    <a16:rowId xmlns:a16="http://schemas.microsoft.com/office/drawing/2014/main" val="976831462"/>
                  </a:ext>
                </a:extLst>
              </a:tr>
              <a:tr h="370840">
                <a:tc>
                  <a:txBody>
                    <a:bodyPr/>
                    <a:lstStyle/>
                    <a:p>
                      <a:r>
                        <a:rPr lang="en-GB" sz="2400" dirty="0">
                          <a:latin typeface="+mn-lt"/>
                        </a:rPr>
                        <a:t>Cougars</a:t>
                      </a:r>
                    </a:p>
                  </a:txBody>
                  <a:tcPr/>
                </a:tc>
                <a:tc>
                  <a:txBody>
                    <a:bodyPr/>
                    <a:lstStyle/>
                    <a:p>
                      <a:r>
                        <a:rPr lang="en-GB" sz="2400" dirty="0">
                          <a:latin typeface="+mn-lt"/>
                        </a:rPr>
                        <a:t>Miss Vasey</a:t>
                      </a: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Berlin Sans FB"/>
                          <a:sym typeface="Helvetica Neue Light"/>
                        </a:rPr>
                        <a:t>Miss Vasey</a:t>
                      </a:r>
                      <a:endParaRPr kumimoji="0" lang="en-GB" sz="2400" b="0" i="0" u="none" strike="noStrike" kern="0" cap="none" spc="0" normalizeH="0" baseline="0" noProof="0" dirty="0">
                        <a:ln>
                          <a:noFill/>
                        </a:ln>
                        <a:solidFill>
                          <a:srgbClr val="000000"/>
                        </a:solidFill>
                        <a:effectLst/>
                        <a:uLnTx/>
                        <a:uFillTx/>
                        <a:latin typeface="Berlin Sans FB"/>
                        <a:sym typeface="Helvetica Neue Ligh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Berlin Sans FB"/>
                          <a:sym typeface="Helvetica Neue Light"/>
                        </a:rPr>
                        <a:t>Miss Vasey</a:t>
                      </a:r>
                      <a:endParaRPr kumimoji="0" lang="en-GB" sz="2400" b="0" i="0" u="none" strike="noStrike" kern="0" cap="none" spc="0" normalizeH="0" baseline="0" noProof="0" dirty="0">
                        <a:ln>
                          <a:noFill/>
                        </a:ln>
                        <a:solidFill>
                          <a:srgbClr val="000000"/>
                        </a:solidFill>
                        <a:effectLst/>
                        <a:uLnTx/>
                        <a:uFillTx/>
                        <a:latin typeface="Berlin Sans FB"/>
                        <a:sym typeface="Helvetica Neue Ligh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Berlin Sans FB"/>
                          <a:sym typeface="Helvetica Neue Light"/>
                        </a:rPr>
                        <a:t>Miss Vasey</a:t>
                      </a:r>
                      <a:endParaRPr kumimoji="0" lang="en-GB" sz="2400" b="0" i="0" u="none" strike="noStrike" kern="0" cap="none" spc="0" normalizeH="0" baseline="0" noProof="0" dirty="0">
                        <a:ln>
                          <a:noFill/>
                        </a:ln>
                        <a:solidFill>
                          <a:srgbClr val="000000"/>
                        </a:solidFill>
                        <a:effectLst/>
                        <a:uLnTx/>
                        <a:uFillTx/>
                        <a:latin typeface="Berlin Sans FB"/>
                        <a:sym typeface="Helvetica Neue Ligh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Berlin Sans FB"/>
                          <a:sym typeface="Helvetica Neue Light"/>
                        </a:rPr>
                        <a:t>Miss Vasey</a:t>
                      </a:r>
                    </a:p>
                  </a:txBody>
                  <a:tcPr/>
                </a:tc>
                <a:extLst>
                  <a:ext uri="{0D108BD9-81ED-4DB2-BD59-A6C34878D82A}">
                    <a16:rowId xmlns:a16="http://schemas.microsoft.com/office/drawing/2014/main" val="1894565241"/>
                  </a:ext>
                </a:extLst>
              </a:tr>
              <a:tr h="370840">
                <a:tc>
                  <a:txBody>
                    <a:bodyPr/>
                    <a:lstStyle/>
                    <a:p>
                      <a:r>
                        <a:rPr lang="en-GB" sz="2400" dirty="0">
                          <a:latin typeface="+mn-lt"/>
                        </a:rPr>
                        <a:t>Pumas</a:t>
                      </a:r>
                    </a:p>
                  </a:txBody>
                  <a:tcPr/>
                </a:tc>
                <a:tc>
                  <a:txBody>
                    <a:bodyPr/>
                    <a:lstStyle/>
                    <a:p>
                      <a:r>
                        <a:rPr lang="en-GB" sz="2400" dirty="0">
                          <a:latin typeface="+mn-lt"/>
                        </a:rPr>
                        <a:t>Miss Hunt</a:t>
                      </a: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Berlin Sans FB"/>
                          <a:sym typeface="Helvetica Neue Light"/>
                        </a:rPr>
                        <a:t>Miss Hunt</a:t>
                      </a:r>
                      <a:endParaRPr kumimoji="0" lang="en-GB" sz="2400" b="0" i="0" u="none" strike="noStrike" kern="0" cap="none" spc="0" normalizeH="0" baseline="0" noProof="0" dirty="0">
                        <a:ln>
                          <a:noFill/>
                        </a:ln>
                        <a:solidFill>
                          <a:srgbClr val="000000"/>
                        </a:solidFill>
                        <a:effectLst/>
                        <a:uLnTx/>
                        <a:uFillTx/>
                        <a:latin typeface="Berlin Sans FB"/>
                        <a:sym typeface="Helvetica Neue Ligh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Berlin Sans FB"/>
                          <a:sym typeface="Helvetica Neue Light"/>
                        </a:rPr>
                        <a:t>Miss Hunt</a:t>
                      </a:r>
                      <a:endParaRPr kumimoji="0" lang="en-GB" sz="2400" b="0" i="0" u="none" strike="noStrike" kern="0" cap="none" spc="0" normalizeH="0" baseline="0" noProof="0" dirty="0">
                        <a:ln>
                          <a:noFill/>
                        </a:ln>
                        <a:solidFill>
                          <a:srgbClr val="000000"/>
                        </a:solidFill>
                        <a:effectLst/>
                        <a:uLnTx/>
                        <a:uFillTx/>
                        <a:latin typeface="Berlin Sans FB"/>
                        <a:sym typeface="Helvetica Neue Ligh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Berlin Sans FB"/>
                          <a:sym typeface="Helvetica Neue Light"/>
                        </a:rPr>
                        <a:t>Miss Hunt</a:t>
                      </a:r>
                      <a:endParaRPr kumimoji="0" lang="en-GB" sz="2400" b="0" i="0" u="none" strike="noStrike" kern="0" cap="none" spc="0" normalizeH="0" baseline="0" noProof="0" dirty="0">
                        <a:ln>
                          <a:noFill/>
                        </a:ln>
                        <a:solidFill>
                          <a:srgbClr val="000000"/>
                        </a:solidFill>
                        <a:effectLst/>
                        <a:uLnTx/>
                        <a:uFillTx/>
                        <a:latin typeface="Berlin Sans FB"/>
                        <a:sym typeface="Helvetica Neue Ligh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Berlin Sans FB"/>
                          <a:sym typeface="Helvetica Neue Light"/>
                        </a:rPr>
                        <a:t>Miss Hunt</a:t>
                      </a:r>
                    </a:p>
                  </a:txBody>
                  <a:tcPr/>
                </a:tc>
                <a:extLst>
                  <a:ext uri="{0D108BD9-81ED-4DB2-BD59-A6C34878D82A}">
                    <a16:rowId xmlns:a16="http://schemas.microsoft.com/office/drawing/2014/main" val="3159612063"/>
                  </a:ext>
                </a:extLst>
              </a:tr>
              <a:tr h="370840">
                <a:tc>
                  <a:txBody>
                    <a:bodyPr/>
                    <a:lstStyle/>
                    <a:p>
                      <a:r>
                        <a:rPr lang="en-GB" sz="2400" dirty="0">
                          <a:latin typeface="+mn-lt"/>
                        </a:rPr>
                        <a:t>Panthers</a:t>
                      </a: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sz="2400" dirty="0">
                          <a:latin typeface="+mn-lt"/>
                        </a:rPr>
                        <a:t>Mr Cruickshank</a:t>
                      </a:r>
                    </a:p>
                    <a:p>
                      <a:endParaRPr lang="en-GB" sz="2400" dirty="0">
                        <a:latin typeface="+mn-l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Berlin Sans FB"/>
                          <a:sym typeface="Helvetica Neue Light"/>
                        </a:rPr>
                        <a:t>Mr Cruickshank</a:t>
                      </a:r>
                      <a:endParaRPr kumimoji="0" lang="en-GB" sz="2400" b="0" i="0" u="none" strike="noStrike" kern="0" cap="none" spc="0" normalizeH="0" baseline="0" noProof="0" dirty="0">
                        <a:ln>
                          <a:noFill/>
                        </a:ln>
                        <a:solidFill>
                          <a:srgbClr val="000000"/>
                        </a:solidFill>
                        <a:effectLst/>
                        <a:uLnTx/>
                        <a:uFillTx/>
                        <a:latin typeface="Berlin Sans FB"/>
                        <a:sym typeface="Helvetica Neue Ligh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Berlin Sans FB"/>
                          <a:sym typeface="Helvetica Neue Light"/>
                        </a:rPr>
                        <a:t>Mr Cruickshank</a:t>
                      </a:r>
                      <a:endParaRPr kumimoji="0" lang="en-GB" sz="2400" b="0" i="0" u="none" strike="noStrike" kern="0" cap="none" spc="0" normalizeH="0" baseline="0" noProof="0" dirty="0">
                        <a:ln>
                          <a:noFill/>
                        </a:ln>
                        <a:solidFill>
                          <a:srgbClr val="000000"/>
                        </a:solidFill>
                        <a:effectLst/>
                        <a:uLnTx/>
                        <a:uFillTx/>
                        <a:latin typeface="Berlin Sans FB"/>
                        <a:sym typeface="Helvetica Neue Ligh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Berlin Sans FB"/>
                          <a:sym typeface="Helvetica Neue Light"/>
                        </a:rPr>
                        <a:t>Mr Cruickshank</a:t>
                      </a:r>
                      <a:endParaRPr kumimoji="0" lang="en-GB" sz="2400" b="0" i="0" u="none" strike="noStrike" kern="0" cap="none" spc="0" normalizeH="0" baseline="0" noProof="0" dirty="0">
                        <a:ln>
                          <a:noFill/>
                        </a:ln>
                        <a:solidFill>
                          <a:srgbClr val="000000"/>
                        </a:solidFill>
                        <a:effectLst/>
                        <a:uLnTx/>
                        <a:uFillTx/>
                        <a:latin typeface="Berlin Sans FB"/>
                        <a:sym typeface="Helvetica Neue Ligh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Berlin Sans FB"/>
                          <a:sym typeface="Helvetica Neue Light"/>
                        </a:rPr>
                        <a:t>Mr Cruickshank</a:t>
                      </a:r>
                    </a:p>
                  </a:txBody>
                  <a:tcPr/>
                </a:tc>
                <a:extLst>
                  <a:ext uri="{0D108BD9-81ED-4DB2-BD59-A6C34878D82A}">
                    <a16:rowId xmlns:a16="http://schemas.microsoft.com/office/drawing/2014/main" val="3025114880"/>
                  </a:ext>
                </a:extLst>
              </a:tr>
            </a:tbl>
          </a:graphicData>
        </a:graphic>
      </p:graphicFrame>
      <p:sp>
        <p:nvSpPr>
          <p:cNvPr id="12" name="TextBox 11">
            <a:extLst>
              <a:ext uri="{FF2B5EF4-FFF2-40B4-BE49-F238E27FC236}">
                <a16:creationId xmlns:a16="http://schemas.microsoft.com/office/drawing/2014/main" id="{4033C870-7F61-4432-BDF0-C01C7C2DAE73}"/>
              </a:ext>
            </a:extLst>
          </p:cNvPr>
          <p:cNvSpPr txBox="1"/>
          <p:nvPr/>
        </p:nvSpPr>
        <p:spPr>
          <a:xfrm>
            <a:off x="1620253" y="6444046"/>
            <a:ext cx="1030947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The easiest way to </a:t>
            </a:r>
            <a:r>
              <a:rPr lang="en-GB" dirty="0"/>
              <a:t>do this is to speak to them face-to-face at the end of the day, or send an email to the class email address.</a:t>
            </a: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graphicFrame>
        <p:nvGraphicFramePr>
          <p:cNvPr id="5" name="Table 5">
            <a:extLst>
              <a:ext uri="{FF2B5EF4-FFF2-40B4-BE49-F238E27FC236}">
                <a16:creationId xmlns:a16="http://schemas.microsoft.com/office/drawing/2014/main" id="{AF35DDB7-F1FE-406A-859C-9108BB31F9AB}"/>
              </a:ext>
            </a:extLst>
          </p:cNvPr>
          <p:cNvGraphicFramePr>
            <a:graphicFrameLocks noGrp="1"/>
          </p:cNvGraphicFramePr>
          <p:nvPr>
            <p:extLst>
              <p:ext uri="{D42A27DB-BD31-4B8C-83A1-F6EECF244321}">
                <p14:modId xmlns:p14="http://schemas.microsoft.com/office/powerpoint/2010/main" val="2452557578"/>
              </p:ext>
            </p:extLst>
          </p:nvPr>
        </p:nvGraphicFramePr>
        <p:xfrm>
          <a:off x="866620" y="7333675"/>
          <a:ext cx="11366068" cy="2286000"/>
        </p:xfrm>
        <a:graphic>
          <a:graphicData uri="http://schemas.openxmlformats.org/drawingml/2006/table">
            <a:tbl>
              <a:tblPr firstRow="1" bandRow="1">
                <a:tableStyleId>{35758FB7-9AC5-4552-8A53-C91805E547FA}</a:tableStyleId>
              </a:tblPr>
              <a:tblGrid>
                <a:gridCol w="2710060">
                  <a:extLst>
                    <a:ext uri="{9D8B030D-6E8A-4147-A177-3AD203B41FA5}">
                      <a16:colId xmlns:a16="http://schemas.microsoft.com/office/drawing/2014/main" val="824590468"/>
                    </a:ext>
                  </a:extLst>
                </a:gridCol>
                <a:gridCol w="8656008">
                  <a:extLst>
                    <a:ext uri="{9D8B030D-6E8A-4147-A177-3AD203B41FA5}">
                      <a16:colId xmlns:a16="http://schemas.microsoft.com/office/drawing/2014/main" val="1986667100"/>
                    </a:ext>
                  </a:extLst>
                </a:gridCol>
              </a:tblGrid>
              <a:tr h="370840">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582782279"/>
                  </a:ext>
                </a:extLst>
              </a:tr>
              <a:tr h="370840">
                <a:tc>
                  <a:txBody>
                    <a:bodyPr/>
                    <a:lstStyle/>
                    <a:p>
                      <a:r>
                        <a:rPr lang="en-GB" sz="2400" dirty="0"/>
                        <a:t>Leopards</a:t>
                      </a:r>
                    </a:p>
                  </a:txBody>
                  <a:tcPr/>
                </a:tc>
                <a:tc>
                  <a:txBody>
                    <a:bodyPr/>
                    <a:lstStyle/>
                    <a:p>
                      <a:r>
                        <a:rPr lang="en-GB" sz="2400" dirty="0">
                          <a:hlinkClick r:id="rId2"/>
                        </a:rPr>
                        <a:t>leopards@heathfield.nottingham.sch.uk</a:t>
                      </a:r>
                      <a:endParaRPr lang="en-GB" sz="2400" dirty="0"/>
                    </a:p>
                  </a:txBody>
                  <a:tcPr/>
                </a:tc>
                <a:extLst>
                  <a:ext uri="{0D108BD9-81ED-4DB2-BD59-A6C34878D82A}">
                    <a16:rowId xmlns:a16="http://schemas.microsoft.com/office/drawing/2014/main" val="3699498772"/>
                  </a:ext>
                </a:extLst>
              </a:tr>
              <a:tr h="370840">
                <a:tc>
                  <a:txBody>
                    <a:bodyPr/>
                    <a:lstStyle/>
                    <a:p>
                      <a:r>
                        <a:rPr lang="en-GB" sz="2400" dirty="0"/>
                        <a:t>Cougars</a:t>
                      </a:r>
                    </a:p>
                  </a:txBody>
                  <a:tcPr/>
                </a:tc>
                <a:tc>
                  <a:txBody>
                    <a:bodyPr/>
                    <a:lstStyle/>
                    <a:p>
                      <a:r>
                        <a:rPr lang="en-GB" sz="2400" dirty="0">
                          <a:hlinkClick r:id="rId3"/>
                        </a:rPr>
                        <a:t>cougars@heathfield.nottingham.sch.uk</a:t>
                      </a:r>
                      <a:endParaRPr lang="en-GB" sz="2400" dirty="0"/>
                    </a:p>
                  </a:txBody>
                  <a:tcPr/>
                </a:tc>
                <a:extLst>
                  <a:ext uri="{0D108BD9-81ED-4DB2-BD59-A6C34878D82A}">
                    <a16:rowId xmlns:a16="http://schemas.microsoft.com/office/drawing/2014/main" val="1752797723"/>
                  </a:ext>
                </a:extLst>
              </a:tr>
              <a:tr h="370840">
                <a:tc>
                  <a:txBody>
                    <a:bodyPr/>
                    <a:lstStyle/>
                    <a:p>
                      <a:r>
                        <a:rPr lang="en-GB" sz="2400" dirty="0"/>
                        <a:t>Pumas</a:t>
                      </a:r>
                    </a:p>
                  </a:txBody>
                  <a:tcPr/>
                </a:tc>
                <a:tc>
                  <a:txBody>
                    <a:bodyPr/>
                    <a:lstStyle/>
                    <a:p>
                      <a:r>
                        <a:rPr lang="en-GB" sz="2400" dirty="0">
                          <a:hlinkClick r:id="rId4"/>
                        </a:rPr>
                        <a:t>pumas@heathfield.nottingham.sch.uk</a:t>
                      </a:r>
                      <a:endParaRPr lang="en-GB" sz="2400" dirty="0"/>
                    </a:p>
                  </a:txBody>
                  <a:tcPr/>
                </a:tc>
                <a:extLst>
                  <a:ext uri="{0D108BD9-81ED-4DB2-BD59-A6C34878D82A}">
                    <a16:rowId xmlns:a16="http://schemas.microsoft.com/office/drawing/2014/main" val="675649895"/>
                  </a:ext>
                </a:extLst>
              </a:tr>
              <a:tr h="370840">
                <a:tc>
                  <a:txBody>
                    <a:bodyPr/>
                    <a:lstStyle/>
                    <a:p>
                      <a:r>
                        <a:rPr lang="en-GB" sz="2400" dirty="0"/>
                        <a:t>Panthers</a:t>
                      </a:r>
                    </a:p>
                  </a:txBody>
                  <a:tcPr/>
                </a:tc>
                <a:tc>
                  <a:txBody>
                    <a:bodyPr/>
                    <a:lstStyle/>
                    <a:p>
                      <a:r>
                        <a:rPr lang="en-GB" sz="2400" dirty="0">
                          <a:hlinkClick r:id="rId5"/>
                        </a:rPr>
                        <a:t>panthers@heathfield.Nottingham.sch.uk</a:t>
                      </a:r>
                      <a:r>
                        <a:rPr lang="en-GB" sz="2400" dirty="0"/>
                        <a:t> </a:t>
                      </a:r>
                    </a:p>
                  </a:txBody>
                  <a:tcPr/>
                </a:tc>
                <a:extLst>
                  <a:ext uri="{0D108BD9-81ED-4DB2-BD59-A6C34878D82A}">
                    <a16:rowId xmlns:a16="http://schemas.microsoft.com/office/drawing/2014/main" val="1387744093"/>
                  </a:ext>
                </a:extLst>
              </a:tr>
            </a:tbl>
          </a:graphicData>
        </a:graphic>
      </p:graphicFrame>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4" name="Homework"/>
          <p:cNvSpPr txBox="1">
            <a:spLocks noGrp="1"/>
          </p:cNvSpPr>
          <p:nvPr>
            <p:ph type="title"/>
          </p:nvPr>
        </p:nvSpPr>
        <p:spPr>
          <a:xfrm>
            <a:off x="0" y="-138077"/>
            <a:ext cx="10464800" cy="1448272"/>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dirty="0"/>
              <a:t>Homework</a:t>
            </a:r>
            <a:r>
              <a:rPr lang="en-GB" dirty="0"/>
              <a:t>: Spelling shed</a:t>
            </a:r>
            <a:endParaRPr dirty="0"/>
          </a:p>
        </p:txBody>
      </p:sp>
      <p:sp>
        <p:nvSpPr>
          <p:cNvPr id="4" name="TextBox 3">
            <a:extLst>
              <a:ext uri="{FF2B5EF4-FFF2-40B4-BE49-F238E27FC236}">
                <a16:creationId xmlns:a16="http://schemas.microsoft.com/office/drawing/2014/main" id="{6D9A823A-077A-4503-9EEA-238693468562}"/>
              </a:ext>
            </a:extLst>
          </p:cNvPr>
          <p:cNvSpPr txBox="1"/>
          <p:nvPr/>
        </p:nvSpPr>
        <p:spPr>
          <a:xfrm>
            <a:off x="476316" y="2972189"/>
            <a:ext cx="12052166"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700" b="1" i="0" u="none" strike="noStrike" cap="none" spc="0" normalizeH="0" baseline="0" dirty="0">
                <a:ln>
                  <a:noFill/>
                </a:ln>
                <a:solidFill>
                  <a:srgbClr val="FFFFFF"/>
                </a:solidFill>
                <a:effectLst/>
                <a:uFillTx/>
                <a:latin typeface="Helvetica Neue"/>
                <a:ea typeface="Helvetica Neue"/>
                <a:cs typeface="Helvetica Neue"/>
                <a:sym typeface="Helvetica Neue"/>
              </a:rPr>
              <a:t>Children will also have a login for spellin</a:t>
            </a:r>
            <a:r>
              <a:rPr lang="en-GB" sz="2700" dirty="0"/>
              <a:t>g shed, and access to the games to practise their spelling</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Each week, we will have a focus rule in school that we will work on together and look at words for</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Children will be able to access that rule/words, or practise other ones they know they are unsure of</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Reading is also massively BENFICIAL with helping spelling, so make sure they are meeting their rainbow reading targets first</a:t>
            </a:r>
          </a:p>
        </p:txBody>
      </p:sp>
      <p:pic>
        <p:nvPicPr>
          <p:cNvPr id="3" name="Picture 2">
            <a:extLst>
              <a:ext uri="{FF2B5EF4-FFF2-40B4-BE49-F238E27FC236}">
                <a16:creationId xmlns:a16="http://schemas.microsoft.com/office/drawing/2014/main" id="{8EFBD76F-27CE-47B3-8229-4D0B5C7136D3}"/>
              </a:ext>
            </a:extLst>
          </p:cNvPr>
          <p:cNvPicPr>
            <a:picLocks noChangeAspect="1"/>
          </p:cNvPicPr>
          <p:nvPr/>
        </p:nvPicPr>
        <p:blipFill>
          <a:blip r:embed="rId2"/>
          <a:stretch>
            <a:fillRect/>
          </a:stretch>
        </p:blipFill>
        <p:spPr>
          <a:xfrm>
            <a:off x="5118506" y="7026118"/>
            <a:ext cx="4301941" cy="1034644"/>
          </a:xfrm>
          <a:prstGeom prst="rect">
            <a:avLst/>
          </a:prstGeom>
        </p:spPr>
      </p:pic>
    </p:spTree>
    <p:extLst>
      <p:ext uri="{BB962C8B-B14F-4D97-AF65-F5344CB8AC3E}">
        <p14:creationId xmlns:p14="http://schemas.microsoft.com/office/powerpoint/2010/main" val="12964159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4566569" y="738646"/>
            <a:ext cx="10464800" cy="1448272"/>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lang="en-GB" dirty="0"/>
              <a:t>Uniform</a:t>
            </a:r>
            <a:br>
              <a:rPr lang="en-GB" dirty="0"/>
            </a:br>
            <a:r>
              <a:rPr lang="en-GB" dirty="0"/>
              <a:t>(including PE)</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pic>
        <p:nvPicPr>
          <p:cNvPr id="8" name="Picture 7">
            <a:extLst>
              <a:ext uri="{FF2B5EF4-FFF2-40B4-BE49-F238E27FC236}">
                <a16:creationId xmlns:a16="http://schemas.microsoft.com/office/drawing/2014/main" id="{3E2F2CAA-BC3A-48B2-ABF1-8C594FCBC3D3}"/>
              </a:ext>
            </a:extLst>
          </p:cNvPr>
          <p:cNvPicPr>
            <a:picLocks noChangeAspect="1"/>
          </p:cNvPicPr>
          <p:nvPr/>
        </p:nvPicPr>
        <p:blipFill>
          <a:blip r:embed="rId2"/>
          <a:stretch>
            <a:fillRect/>
          </a:stretch>
        </p:blipFill>
        <p:spPr>
          <a:xfrm>
            <a:off x="4566569" y="4890837"/>
            <a:ext cx="7718512" cy="4058627"/>
          </a:xfrm>
          <a:prstGeom prst="rect">
            <a:avLst/>
          </a:prstGeom>
        </p:spPr>
      </p:pic>
      <p:pic>
        <p:nvPicPr>
          <p:cNvPr id="5" name="Picture 4">
            <a:extLst>
              <a:ext uri="{FF2B5EF4-FFF2-40B4-BE49-F238E27FC236}">
                <a16:creationId xmlns:a16="http://schemas.microsoft.com/office/drawing/2014/main" id="{8A9767F9-A854-4CE7-9267-B6E4CC25657C}"/>
              </a:ext>
            </a:extLst>
          </p:cNvPr>
          <p:cNvPicPr>
            <a:picLocks noChangeAspect="1"/>
          </p:cNvPicPr>
          <p:nvPr/>
        </p:nvPicPr>
        <p:blipFill>
          <a:blip r:embed="rId3"/>
          <a:stretch>
            <a:fillRect/>
          </a:stretch>
        </p:blipFill>
        <p:spPr>
          <a:xfrm>
            <a:off x="358211" y="419225"/>
            <a:ext cx="6382831" cy="6375533"/>
          </a:xfrm>
          <a:prstGeom prst="rect">
            <a:avLst/>
          </a:prstGeom>
        </p:spPr>
      </p:pic>
    </p:spTree>
    <p:extLst>
      <p:ext uri="{BB962C8B-B14F-4D97-AF65-F5344CB8AC3E}">
        <p14:creationId xmlns:p14="http://schemas.microsoft.com/office/powerpoint/2010/main" val="45434723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979658-CB22-48B1-B250-5443B886CECC}"/>
              </a:ext>
            </a:extLst>
          </p:cNvPr>
          <p:cNvPicPr>
            <a:picLocks noChangeAspect="1"/>
          </p:cNvPicPr>
          <p:nvPr/>
        </p:nvPicPr>
        <p:blipFill>
          <a:blip r:embed="rId2"/>
          <a:stretch>
            <a:fillRect/>
          </a:stretch>
        </p:blipFill>
        <p:spPr>
          <a:xfrm>
            <a:off x="3248505" y="539381"/>
            <a:ext cx="5959290" cy="8461282"/>
          </a:xfrm>
          <a:prstGeom prst="rect">
            <a:avLst/>
          </a:prstGeom>
        </p:spPr>
      </p:pic>
    </p:spTree>
    <p:extLst>
      <p:ext uri="{BB962C8B-B14F-4D97-AF65-F5344CB8AC3E}">
        <p14:creationId xmlns:p14="http://schemas.microsoft.com/office/powerpoint/2010/main" val="248591492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0" name="Positives"/>
          <p:cNvSpPr txBox="1">
            <a:spLocks noGrp="1"/>
          </p:cNvSpPr>
          <p:nvPr>
            <p:ph type="title"/>
          </p:nvPr>
        </p:nvSpPr>
        <p:spPr>
          <a:xfrm>
            <a:off x="891134" y="377523"/>
            <a:ext cx="11222531" cy="1448272"/>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lang="en-GB" dirty="0"/>
              <a:t>Be your best – earn </a:t>
            </a:r>
            <a:r>
              <a:rPr dirty="0"/>
              <a:t>positives</a:t>
            </a:r>
            <a:r>
              <a:rPr lang="en-GB" dirty="0"/>
              <a:t>!</a:t>
            </a:r>
            <a:endParaRPr dirty="0"/>
          </a:p>
        </p:txBody>
      </p:sp>
      <p:sp>
        <p:nvSpPr>
          <p:cNvPr id="201" name="We reward good behaviour with a ‘positive’ point…"/>
          <p:cNvSpPr txBox="1"/>
          <p:nvPr/>
        </p:nvSpPr>
        <p:spPr>
          <a:xfrm>
            <a:off x="512269" y="4860475"/>
            <a:ext cx="11980262" cy="40421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200" b="0">
                <a:latin typeface="SF Pro Rounded Bold"/>
                <a:ea typeface="SF Pro Rounded Bold"/>
                <a:cs typeface="SF Pro Rounded Bold"/>
                <a:sym typeface="SF Pro Rounded Bold"/>
              </a:defRPr>
            </a:pPr>
            <a:r>
              <a:rPr dirty="0"/>
              <a:t>We reward good behaviour with a ‘positive’ point</a:t>
            </a:r>
          </a:p>
          <a:p>
            <a:pPr>
              <a:defRPr sz="3200" b="0">
                <a:latin typeface="SF Pro Rounded Bold"/>
                <a:ea typeface="SF Pro Rounded Bold"/>
                <a:cs typeface="SF Pro Rounded Bold"/>
                <a:sym typeface="SF Pro Rounded Bold"/>
              </a:defRPr>
            </a:pPr>
            <a:endParaRPr dirty="0"/>
          </a:p>
          <a:p>
            <a:pPr>
              <a:defRPr sz="3200" b="0">
                <a:latin typeface="SF Pro Rounded Bold"/>
                <a:ea typeface="SF Pro Rounded Bold"/>
                <a:cs typeface="SF Pro Rounded Bold"/>
                <a:sym typeface="SF Pro Rounded Bold"/>
              </a:defRPr>
            </a:pPr>
            <a:r>
              <a:rPr dirty="0"/>
              <a:t>These will be added up each day/week in their class</a:t>
            </a:r>
          </a:p>
          <a:p>
            <a:pPr>
              <a:defRPr sz="3200" b="0">
                <a:latin typeface="SF Pro Rounded Bold"/>
                <a:ea typeface="SF Pro Rounded Bold"/>
                <a:cs typeface="SF Pro Rounded Bold"/>
                <a:sym typeface="SF Pro Rounded Bold"/>
              </a:defRPr>
            </a:pPr>
            <a:r>
              <a:rPr lang="en-GB" dirty="0"/>
              <a:t> </a:t>
            </a:r>
          </a:p>
          <a:p>
            <a:pPr>
              <a:defRPr sz="3200" b="0">
                <a:latin typeface="SF Pro Rounded Bold"/>
                <a:ea typeface="SF Pro Rounded Bold"/>
                <a:cs typeface="SF Pro Rounded Bold"/>
                <a:sym typeface="SF Pro Rounded Bold"/>
              </a:defRPr>
            </a:pPr>
            <a:r>
              <a:rPr lang="en-GB" dirty="0"/>
              <a:t>The child with the most positives is the star of the week!</a:t>
            </a:r>
          </a:p>
          <a:p>
            <a:pPr>
              <a:defRPr sz="3200" b="0">
                <a:latin typeface="SF Pro Rounded Bold"/>
                <a:ea typeface="SF Pro Rounded Bold"/>
                <a:cs typeface="SF Pro Rounded Bold"/>
                <a:sym typeface="SF Pro Rounded Bold"/>
              </a:defRPr>
            </a:pPr>
            <a:endParaRPr lang="en-GB" dirty="0"/>
          </a:p>
          <a:p>
            <a:pPr>
              <a:defRPr sz="3200" b="0">
                <a:latin typeface="SF Pro Rounded Bold"/>
                <a:ea typeface="SF Pro Rounded Bold"/>
                <a:cs typeface="SF Pro Rounded Bold"/>
                <a:sym typeface="SF Pro Rounded Bold"/>
              </a:defRPr>
            </a:pPr>
            <a:r>
              <a:rPr lang="en-GB" dirty="0"/>
              <a:t>The star of the week with the most positives in the whole school wins a book!</a:t>
            </a:r>
            <a:endParaRPr dirty="0"/>
          </a:p>
        </p:txBody>
      </p:sp>
      <p:sp>
        <p:nvSpPr>
          <p:cNvPr id="202" name="Star"/>
          <p:cNvSpPr/>
          <p:nvPr/>
        </p:nvSpPr>
        <p:spPr>
          <a:xfrm>
            <a:off x="5272143" y="2309937"/>
            <a:ext cx="2460514" cy="2340087"/>
          </a:xfrm>
          <a:prstGeom prst="star5">
            <a:avLst>
              <a:gd name="adj" fmla="val 19100"/>
              <a:gd name="hf" fmla="val 105146"/>
              <a:gd name="vf" fmla="val 110557"/>
            </a:avLst>
          </a:prstGeom>
          <a:solidFill>
            <a:schemeClr val="accent4"/>
          </a:solidFill>
          <a:ln w="12700">
            <a:miter lim="400000"/>
          </a:ln>
        </p:spPr>
        <p:txBody>
          <a:bodyPr lIns="50800" tIns="50800" rIns="50800" bIns="50800" anchor="ctr"/>
          <a:lstStyle/>
          <a:p>
            <a:pPr>
              <a:defRPr sz="2200" b="0">
                <a:latin typeface="+mn-lt"/>
                <a:ea typeface="+mn-ea"/>
                <a:cs typeface="+mn-cs"/>
                <a:sym typeface="Helvetica Neue Medium"/>
              </a:defRPr>
            </a:pP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0" name="Positives"/>
          <p:cNvSpPr txBox="1">
            <a:spLocks noGrp="1"/>
          </p:cNvSpPr>
          <p:nvPr>
            <p:ph type="title"/>
          </p:nvPr>
        </p:nvSpPr>
        <p:spPr>
          <a:xfrm>
            <a:off x="891134" y="377523"/>
            <a:ext cx="11222531" cy="1448272"/>
          </a:xfrm>
          <a:prstGeom prst="rect">
            <a:avLst/>
          </a:prstGeom>
        </p:spPr>
        <p:txBody>
          <a:bodyPr anchor="b">
            <a:normAutofit/>
          </a:bodyPr>
          <a:lstStyle>
            <a:lvl1pPr>
              <a:defRPr>
                <a:latin typeface="SF Pro Rounded Bold"/>
                <a:ea typeface="SF Pro Rounded Bold"/>
                <a:cs typeface="SF Pro Rounded Bold"/>
                <a:sym typeface="SF Pro Rounded Bold"/>
              </a:defRPr>
            </a:lvl1pPr>
          </a:lstStyle>
          <a:p>
            <a:r>
              <a:rPr lang="en-GB" dirty="0"/>
              <a:t>Slips (positive)</a:t>
            </a:r>
            <a:endParaRPr dirty="0"/>
          </a:p>
        </p:txBody>
      </p:sp>
      <p:pic>
        <p:nvPicPr>
          <p:cNvPr id="3" name="Picture 2">
            <a:extLst>
              <a:ext uri="{FF2B5EF4-FFF2-40B4-BE49-F238E27FC236}">
                <a16:creationId xmlns:a16="http://schemas.microsoft.com/office/drawing/2014/main" id="{119B5323-D92C-4078-915F-07C45E502F33}"/>
              </a:ext>
            </a:extLst>
          </p:cNvPr>
          <p:cNvPicPr>
            <a:picLocks noChangeAspect="1"/>
          </p:cNvPicPr>
          <p:nvPr/>
        </p:nvPicPr>
        <p:blipFill>
          <a:blip r:embed="rId2"/>
          <a:stretch>
            <a:fillRect/>
          </a:stretch>
        </p:blipFill>
        <p:spPr>
          <a:xfrm>
            <a:off x="1073150" y="2595562"/>
            <a:ext cx="4319432" cy="5561849"/>
          </a:xfrm>
          <a:prstGeom prst="rect">
            <a:avLst/>
          </a:prstGeom>
        </p:spPr>
      </p:pic>
      <p:pic>
        <p:nvPicPr>
          <p:cNvPr id="5" name="Picture 4">
            <a:extLst>
              <a:ext uri="{FF2B5EF4-FFF2-40B4-BE49-F238E27FC236}">
                <a16:creationId xmlns:a16="http://schemas.microsoft.com/office/drawing/2014/main" id="{FC5EE8B1-24D9-4F34-8DCD-96C2432B8C01}"/>
              </a:ext>
            </a:extLst>
          </p:cNvPr>
          <p:cNvPicPr>
            <a:picLocks noChangeAspect="1"/>
          </p:cNvPicPr>
          <p:nvPr/>
        </p:nvPicPr>
        <p:blipFill>
          <a:blip r:embed="rId3"/>
          <a:stretch>
            <a:fillRect/>
          </a:stretch>
        </p:blipFill>
        <p:spPr>
          <a:xfrm>
            <a:off x="5802470" y="2595562"/>
            <a:ext cx="4319432" cy="5672096"/>
          </a:xfrm>
          <a:prstGeom prst="rect">
            <a:avLst/>
          </a:prstGeom>
        </p:spPr>
      </p:pic>
      <p:sp>
        <p:nvSpPr>
          <p:cNvPr id="6" name="TextBox 5">
            <a:extLst>
              <a:ext uri="{FF2B5EF4-FFF2-40B4-BE49-F238E27FC236}">
                <a16:creationId xmlns:a16="http://schemas.microsoft.com/office/drawing/2014/main" id="{856AE807-758B-441F-8424-99F0D28A8EE2}"/>
              </a:ext>
            </a:extLst>
          </p:cNvPr>
          <p:cNvSpPr txBox="1"/>
          <p:nvPr/>
        </p:nvSpPr>
        <p:spPr>
          <a:xfrm>
            <a:off x="1564105" y="8716573"/>
            <a:ext cx="332071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CC9900"/>
                </a:solidFill>
                <a:effectLst/>
                <a:uFillTx/>
                <a:latin typeface="Helvetica Neue"/>
                <a:ea typeface="Helvetica Neue"/>
                <a:cs typeface="Helvetica Neue"/>
                <a:sym typeface="Helvetica Neue"/>
              </a:rPr>
              <a:t>GOLD</a:t>
            </a:r>
          </a:p>
        </p:txBody>
      </p:sp>
      <p:sp>
        <p:nvSpPr>
          <p:cNvPr id="10" name="TextBox 9">
            <a:extLst>
              <a:ext uri="{FF2B5EF4-FFF2-40B4-BE49-F238E27FC236}">
                <a16:creationId xmlns:a16="http://schemas.microsoft.com/office/drawing/2014/main" id="{80BBB118-3F5C-41BC-89B3-6C7D6F72DF88}"/>
              </a:ext>
            </a:extLst>
          </p:cNvPr>
          <p:cNvSpPr txBox="1"/>
          <p:nvPr/>
        </p:nvSpPr>
        <p:spPr>
          <a:xfrm>
            <a:off x="6071936" y="8716319"/>
            <a:ext cx="332071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chemeClr val="accent3">
                    <a:lumMod val="60000"/>
                    <a:lumOff val="40000"/>
                  </a:schemeClr>
                </a:solidFill>
                <a:effectLst/>
                <a:uFillTx/>
                <a:latin typeface="Helvetica Neue"/>
                <a:ea typeface="Helvetica Neue"/>
                <a:cs typeface="Helvetica Neue"/>
                <a:sym typeface="Helvetica Neue"/>
              </a:rPr>
              <a:t>GREEN</a:t>
            </a:r>
          </a:p>
        </p:txBody>
      </p:sp>
    </p:spTree>
    <p:extLst>
      <p:ext uri="{BB962C8B-B14F-4D97-AF65-F5344CB8AC3E}">
        <p14:creationId xmlns:p14="http://schemas.microsoft.com/office/powerpoint/2010/main" val="116509177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0" name="Positives"/>
          <p:cNvSpPr txBox="1">
            <a:spLocks noGrp="1"/>
          </p:cNvSpPr>
          <p:nvPr>
            <p:ph type="title"/>
          </p:nvPr>
        </p:nvSpPr>
        <p:spPr>
          <a:xfrm>
            <a:off x="891134" y="377523"/>
            <a:ext cx="11222531" cy="1448272"/>
          </a:xfrm>
          <a:prstGeom prst="rect">
            <a:avLst/>
          </a:prstGeom>
        </p:spPr>
        <p:txBody>
          <a:bodyPr anchor="b">
            <a:normAutofit/>
          </a:bodyPr>
          <a:lstStyle>
            <a:lvl1pPr>
              <a:defRPr>
                <a:latin typeface="SF Pro Rounded Bold"/>
                <a:ea typeface="SF Pro Rounded Bold"/>
                <a:cs typeface="SF Pro Rounded Bold"/>
                <a:sym typeface="SF Pro Rounded Bold"/>
              </a:defRPr>
            </a:lvl1pPr>
          </a:lstStyle>
          <a:p>
            <a:r>
              <a:rPr lang="en-GB" dirty="0"/>
              <a:t>Slips (Negative)</a:t>
            </a:r>
            <a:endParaRPr dirty="0"/>
          </a:p>
        </p:txBody>
      </p:sp>
      <p:pic>
        <p:nvPicPr>
          <p:cNvPr id="4" name="Picture 3">
            <a:extLst>
              <a:ext uri="{FF2B5EF4-FFF2-40B4-BE49-F238E27FC236}">
                <a16:creationId xmlns:a16="http://schemas.microsoft.com/office/drawing/2014/main" id="{7CCB02E0-2033-4CB5-97C7-198286993427}"/>
              </a:ext>
            </a:extLst>
          </p:cNvPr>
          <p:cNvPicPr>
            <a:picLocks noChangeAspect="1"/>
          </p:cNvPicPr>
          <p:nvPr/>
        </p:nvPicPr>
        <p:blipFill>
          <a:blip r:embed="rId2"/>
          <a:stretch>
            <a:fillRect/>
          </a:stretch>
        </p:blipFill>
        <p:spPr>
          <a:xfrm>
            <a:off x="1381458" y="2500312"/>
            <a:ext cx="4393699" cy="5800148"/>
          </a:xfrm>
          <a:prstGeom prst="rect">
            <a:avLst/>
          </a:prstGeom>
        </p:spPr>
      </p:pic>
      <p:pic>
        <p:nvPicPr>
          <p:cNvPr id="7" name="Picture 6">
            <a:extLst>
              <a:ext uri="{FF2B5EF4-FFF2-40B4-BE49-F238E27FC236}">
                <a16:creationId xmlns:a16="http://schemas.microsoft.com/office/drawing/2014/main" id="{B4796571-3131-4EB7-9E64-F875971BD0B5}"/>
              </a:ext>
            </a:extLst>
          </p:cNvPr>
          <p:cNvPicPr>
            <a:picLocks noChangeAspect="1"/>
          </p:cNvPicPr>
          <p:nvPr/>
        </p:nvPicPr>
        <p:blipFill>
          <a:blip r:embed="rId3"/>
          <a:stretch>
            <a:fillRect/>
          </a:stretch>
        </p:blipFill>
        <p:spPr>
          <a:xfrm>
            <a:off x="6113128" y="2500312"/>
            <a:ext cx="4931861" cy="5955690"/>
          </a:xfrm>
          <a:prstGeom prst="rect">
            <a:avLst/>
          </a:prstGeom>
        </p:spPr>
      </p:pic>
      <p:sp>
        <p:nvSpPr>
          <p:cNvPr id="9" name="TextBox 8">
            <a:extLst>
              <a:ext uri="{FF2B5EF4-FFF2-40B4-BE49-F238E27FC236}">
                <a16:creationId xmlns:a16="http://schemas.microsoft.com/office/drawing/2014/main" id="{0F160ACC-B920-4287-86E6-BB9F8AC05C96}"/>
              </a:ext>
            </a:extLst>
          </p:cNvPr>
          <p:cNvSpPr txBox="1"/>
          <p:nvPr/>
        </p:nvSpPr>
        <p:spPr>
          <a:xfrm>
            <a:off x="1917949" y="8456002"/>
            <a:ext cx="332071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2800" b="0" dirty="0">
                <a:solidFill>
                  <a:schemeClr val="accent4">
                    <a:lumMod val="60000"/>
                    <a:lumOff val="40000"/>
                  </a:schemeClr>
                </a:solidFill>
              </a:rPr>
              <a:t>ORANGE</a:t>
            </a:r>
            <a:endParaRPr kumimoji="0" lang="en-GB" sz="2800" b="0" i="0" u="none" strike="noStrike" cap="none" spc="0" normalizeH="0" baseline="0" dirty="0">
              <a:ln>
                <a:noFill/>
              </a:ln>
              <a:solidFill>
                <a:schemeClr val="accent4">
                  <a:lumMod val="60000"/>
                  <a:lumOff val="40000"/>
                </a:schemeClr>
              </a:solidFill>
              <a:effectLst/>
              <a:uFillTx/>
              <a:latin typeface="Helvetica Neue"/>
              <a:ea typeface="Helvetica Neue"/>
              <a:cs typeface="Helvetica Neue"/>
              <a:sym typeface="Helvetica Neue"/>
            </a:endParaRPr>
          </a:p>
        </p:txBody>
      </p:sp>
      <p:sp>
        <p:nvSpPr>
          <p:cNvPr id="10" name="TextBox 9">
            <a:extLst>
              <a:ext uri="{FF2B5EF4-FFF2-40B4-BE49-F238E27FC236}">
                <a16:creationId xmlns:a16="http://schemas.microsoft.com/office/drawing/2014/main" id="{012F5DD5-7DBC-4C48-B2AA-7C23EE0C6788}"/>
              </a:ext>
            </a:extLst>
          </p:cNvPr>
          <p:cNvSpPr txBox="1"/>
          <p:nvPr/>
        </p:nvSpPr>
        <p:spPr>
          <a:xfrm>
            <a:off x="6918700" y="8597040"/>
            <a:ext cx="332071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2800" dirty="0">
                <a:solidFill>
                  <a:srgbClr val="FF0000"/>
                </a:solidFill>
              </a:rPr>
              <a:t>RED</a:t>
            </a:r>
            <a:endParaRPr kumimoji="0" lang="en-GB" sz="2800" b="1" i="0" u="none" strike="noStrike" cap="none" spc="0" normalizeH="0" baseline="0" dirty="0">
              <a:ln>
                <a:noFill/>
              </a:ln>
              <a:solidFill>
                <a:srgbClr val="FF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1557317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Phone/Online Safety </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4" name="Read 3 x per week…">
            <a:extLst>
              <a:ext uri="{FF2B5EF4-FFF2-40B4-BE49-F238E27FC236}">
                <a16:creationId xmlns:a16="http://schemas.microsoft.com/office/drawing/2014/main" id="{AA42BB1A-C661-45AF-8664-335DA69C6A33}"/>
              </a:ext>
            </a:extLst>
          </p:cNvPr>
          <p:cNvSpPr txBox="1"/>
          <p:nvPr/>
        </p:nvSpPr>
        <p:spPr>
          <a:xfrm>
            <a:off x="358211" y="4263262"/>
            <a:ext cx="12288377" cy="1718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2" name="TextBox 1">
            <a:extLst>
              <a:ext uri="{FF2B5EF4-FFF2-40B4-BE49-F238E27FC236}">
                <a16:creationId xmlns:a16="http://schemas.microsoft.com/office/drawing/2014/main" id="{B4EE49EF-96D7-4EA6-B712-6F46839AAB79}"/>
              </a:ext>
            </a:extLst>
          </p:cNvPr>
          <p:cNvSpPr txBox="1"/>
          <p:nvPr/>
        </p:nvSpPr>
        <p:spPr>
          <a:xfrm>
            <a:off x="541120" y="1609227"/>
            <a:ext cx="11688451" cy="78585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b="1" i="0" u="none" strike="noStrike" cap="none" spc="0" normalizeH="0" baseline="0" dirty="0">
                <a:ln>
                  <a:noFill/>
                </a:ln>
                <a:solidFill>
                  <a:srgbClr val="FFFFFF"/>
                </a:solidFill>
                <a:effectLst/>
                <a:uFillTx/>
                <a:latin typeface="Helvetica Neue"/>
                <a:ea typeface="Helvetica Neue"/>
                <a:cs typeface="Helvetica Neue"/>
                <a:sym typeface="Helvetica Neue"/>
              </a:rPr>
              <a:t>This half term, your children will have specific lessons focused on ONLINE SAFETY – a very important learning point in today’s society.</a:t>
            </a:r>
          </a:p>
          <a:p>
            <a:pPr marL="0" marR="0" indent="0" algn="ctr" defTabSz="584200" rtl="0" fontAlgn="auto" latinLnBrk="0" hangingPunct="0">
              <a:lnSpc>
                <a:spcPct val="100000"/>
              </a:lnSpc>
              <a:spcBef>
                <a:spcPts val="0"/>
              </a:spcBef>
              <a:spcAft>
                <a:spcPts val="0"/>
              </a:spcAft>
              <a:buClrTx/>
              <a:buSzTx/>
              <a:buFontTx/>
              <a:buNone/>
              <a:tabLst/>
            </a:pPr>
            <a:endParaRPr kumimoji="0" lang="en-GB"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r>
              <a:rPr lang="en-GB" dirty="0"/>
              <a:t>We will cover:</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When we’re ‘online’, recognising how common It is</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Private vs personal information</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Secure Passwords</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Appropriate photograph choice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Location settings</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Accepting requests/meeting friends from online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Reliable/unreliable information</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App age restrictions</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Digital footprint</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Cyber bullying</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Digital wellbeing</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R="0" algn="ctr" defTabSz="584200" rtl="0" fontAlgn="auto" latinLnBrk="0" hangingPunct="0">
              <a:lnSpc>
                <a:spcPct val="100000"/>
              </a:lnSpc>
              <a:spcBef>
                <a:spcPts val="0"/>
              </a:spcBef>
              <a:spcAft>
                <a:spcPts val="0"/>
              </a:spcAft>
              <a:buClrTx/>
              <a:buSzTx/>
              <a:tabLst/>
            </a:pPr>
            <a:r>
              <a:rPr lang="en-GB" dirty="0"/>
              <a:t>If you wish to know more about any of this, or need any support with online safety please don’t hesitate to contact us. Knowledge is power, and we would like to prevent issues rather than cure.</a:t>
            </a:r>
          </a:p>
        </p:txBody>
      </p:sp>
      <p:pic>
        <p:nvPicPr>
          <p:cNvPr id="5" name="Picture 4">
            <a:extLst>
              <a:ext uri="{FF2B5EF4-FFF2-40B4-BE49-F238E27FC236}">
                <a16:creationId xmlns:a16="http://schemas.microsoft.com/office/drawing/2014/main" id="{32CCABBC-AE0F-4755-BE7D-7F6938F1743C}"/>
              </a:ext>
            </a:extLst>
          </p:cNvPr>
          <p:cNvPicPr>
            <a:picLocks noChangeAspect="1"/>
          </p:cNvPicPr>
          <p:nvPr/>
        </p:nvPicPr>
        <p:blipFill>
          <a:blip r:embed="rId2"/>
          <a:stretch>
            <a:fillRect/>
          </a:stretch>
        </p:blipFill>
        <p:spPr>
          <a:xfrm>
            <a:off x="358208" y="5206186"/>
            <a:ext cx="3022946" cy="1865330"/>
          </a:xfrm>
          <a:prstGeom prst="rect">
            <a:avLst/>
          </a:prstGeom>
        </p:spPr>
      </p:pic>
      <p:pic>
        <p:nvPicPr>
          <p:cNvPr id="7" name="Picture 6">
            <a:extLst>
              <a:ext uri="{FF2B5EF4-FFF2-40B4-BE49-F238E27FC236}">
                <a16:creationId xmlns:a16="http://schemas.microsoft.com/office/drawing/2014/main" id="{F9FE7638-8ADC-4446-BCAF-87DA1EF832DC}"/>
              </a:ext>
            </a:extLst>
          </p:cNvPr>
          <p:cNvPicPr>
            <a:picLocks noChangeAspect="1"/>
          </p:cNvPicPr>
          <p:nvPr/>
        </p:nvPicPr>
        <p:blipFill>
          <a:blip r:embed="rId3"/>
          <a:stretch>
            <a:fillRect/>
          </a:stretch>
        </p:blipFill>
        <p:spPr>
          <a:xfrm>
            <a:off x="9350153" y="5122471"/>
            <a:ext cx="3113527" cy="2024778"/>
          </a:xfrm>
          <a:prstGeom prst="rect">
            <a:avLst/>
          </a:prstGeom>
        </p:spPr>
      </p:pic>
    </p:spTree>
    <p:extLst>
      <p:ext uri="{BB962C8B-B14F-4D97-AF65-F5344CB8AC3E}">
        <p14:creationId xmlns:p14="http://schemas.microsoft.com/office/powerpoint/2010/main" val="276206225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STOP</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4" name="Read 3 x per week…">
            <a:extLst>
              <a:ext uri="{FF2B5EF4-FFF2-40B4-BE49-F238E27FC236}">
                <a16:creationId xmlns:a16="http://schemas.microsoft.com/office/drawing/2014/main" id="{AA42BB1A-C661-45AF-8664-335DA69C6A33}"/>
              </a:ext>
            </a:extLst>
          </p:cNvPr>
          <p:cNvSpPr txBox="1"/>
          <p:nvPr/>
        </p:nvSpPr>
        <p:spPr>
          <a:xfrm>
            <a:off x="358211" y="4263262"/>
            <a:ext cx="12288377" cy="1718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pic>
        <p:nvPicPr>
          <p:cNvPr id="1026" name="Picture 2" descr="STOP! | Lawford Mead Primary and Nursery School">
            <a:extLst>
              <a:ext uri="{FF2B5EF4-FFF2-40B4-BE49-F238E27FC236}">
                <a16:creationId xmlns:a16="http://schemas.microsoft.com/office/drawing/2014/main" id="{6DD27F42-32D9-4C53-BEBA-82379EC92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199" y="2098207"/>
            <a:ext cx="5096046" cy="717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2442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Walking to/from school</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4" name="TextBox 3">
            <a:extLst>
              <a:ext uri="{FF2B5EF4-FFF2-40B4-BE49-F238E27FC236}">
                <a16:creationId xmlns:a16="http://schemas.microsoft.com/office/drawing/2014/main" id="{E3E5D275-BCF8-4209-93CC-A482EF802A0C}"/>
              </a:ext>
            </a:extLst>
          </p:cNvPr>
          <p:cNvSpPr txBox="1"/>
          <p:nvPr/>
        </p:nvSpPr>
        <p:spPr>
          <a:xfrm>
            <a:off x="658173" y="2124247"/>
            <a:ext cx="11688451"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t>With consent (through the form sent out by text or on the newsletter – ask us if you need it again please), children in UKS2 are allowed to walk home alone. They may bring a phone to school if doing so, but this must be given to the teacher for the day. (Children who are not walking home alone, do not require a phone in school). </a:t>
            </a:r>
          </a:p>
          <a:p>
            <a:pPr marL="0" marR="0" indent="0" algn="ctr" defTabSz="584200" rtl="0" fontAlgn="auto" latinLnBrk="0" hangingPunct="0">
              <a:lnSpc>
                <a:spcPct val="100000"/>
              </a:lnSpc>
              <a:spcBef>
                <a:spcPts val="0"/>
              </a:spcBef>
              <a:spcAft>
                <a:spcPts val="0"/>
              </a:spcAft>
              <a:buClrTx/>
              <a:buSzTx/>
              <a:buFontTx/>
              <a:buNone/>
              <a:tabLst/>
            </a:pPr>
            <a:endParaRPr lang="en-GB" dirty="0"/>
          </a:p>
          <a:p>
            <a:pPr marL="0" marR="0" indent="0" algn="ctr" defTabSz="584200" rtl="0" fontAlgn="auto" latinLnBrk="0" hangingPunct="0">
              <a:lnSpc>
                <a:spcPct val="100000"/>
              </a:lnSpc>
              <a:spcBef>
                <a:spcPts val="0"/>
              </a:spcBef>
              <a:spcAft>
                <a:spcPts val="0"/>
              </a:spcAft>
              <a:buClrTx/>
              <a:buSzTx/>
              <a:buFontTx/>
              <a:buNone/>
              <a:tabLst/>
            </a:pPr>
            <a:r>
              <a:rPr lang="en-GB" dirty="0"/>
              <a:t>Please ensure you discuss road safety and general safety with your children that walk home alone, or intend to do so. They must also remember they are still representing school whilst in their uniform, and their behaviour should reflect this. We want everyone to be happy, safe and confident!</a:t>
            </a:r>
          </a:p>
        </p:txBody>
      </p:sp>
    </p:spTree>
    <p:extLst>
      <p:ext uri="{BB962C8B-B14F-4D97-AF65-F5344CB8AC3E}">
        <p14:creationId xmlns:p14="http://schemas.microsoft.com/office/powerpoint/2010/main" val="267149645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Newsletter</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4" name="TextBox 3">
            <a:extLst>
              <a:ext uri="{FF2B5EF4-FFF2-40B4-BE49-F238E27FC236}">
                <a16:creationId xmlns:a16="http://schemas.microsoft.com/office/drawing/2014/main" id="{31D113CB-3C06-4433-B735-88C4DA4FC4E6}"/>
              </a:ext>
            </a:extLst>
          </p:cNvPr>
          <p:cNvSpPr txBox="1"/>
          <p:nvPr/>
        </p:nvSpPr>
        <p:spPr>
          <a:xfrm>
            <a:off x="658173" y="2232781"/>
            <a:ext cx="11688451"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t>The weekly newsletter sent out by text on a Friday is the main source of communication from school. PLEASE PLEASE PLEASE ensure you read this to keep up to date with everything that is going on school wide and in Y5/6 specifically. We may send out other information and links by text too.</a:t>
            </a:r>
          </a:p>
        </p:txBody>
      </p:sp>
    </p:spTree>
    <p:extLst>
      <p:ext uri="{BB962C8B-B14F-4D97-AF65-F5344CB8AC3E}">
        <p14:creationId xmlns:p14="http://schemas.microsoft.com/office/powerpoint/2010/main" val="29066731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9C4416-9D39-4AC0-A908-F3A9DA75C858}"/>
              </a:ext>
            </a:extLst>
          </p:cNvPr>
          <p:cNvSpPr txBox="1"/>
          <p:nvPr/>
        </p:nvSpPr>
        <p:spPr>
          <a:xfrm>
            <a:off x="526904" y="1158164"/>
            <a:ext cx="12335004" cy="1118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rPr>
              <a:t>If you think your issue needs to go beyond the clas</a:t>
            </a:r>
            <a:r>
              <a:rPr lang="en-GB" sz="2800" dirty="0"/>
              <a:t>s teacher, I am</a:t>
            </a:r>
          </a:p>
          <a:p>
            <a:pPr marL="0" marR="0" indent="0" algn="ctr" defTabSz="584200" rtl="0" fontAlgn="auto" latinLnBrk="0" hangingPunct="0">
              <a:lnSpc>
                <a:spcPct val="100000"/>
              </a:lnSpc>
              <a:spcBef>
                <a:spcPts val="0"/>
              </a:spcBef>
              <a:spcAft>
                <a:spcPts val="0"/>
              </a:spcAft>
              <a:buClrTx/>
              <a:buSzTx/>
              <a:buFontTx/>
              <a:buNone/>
              <a:tabLst/>
            </a:pPr>
            <a:r>
              <a:rPr lang="en-GB" sz="2800" dirty="0"/>
              <a:t> your initial point of contact as the UKS2 phase leader.</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r>
              <a:rPr lang="en-GB" sz="2800" dirty="0"/>
              <a:t>I can be contacted on any day at this email:</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r>
              <a:rPr lang="en-GB" sz="2800" dirty="0"/>
              <a:t>On Tuesdays, you will generally be able to find me at </a:t>
            </a:r>
            <a:r>
              <a:rPr lang="en-GB" sz="2800" dirty="0" err="1"/>
              <a:t>Kersall</a:t>
            </a:r>
            <a:r>
              <a:rPr lang="en-GB" sz="2800" dirty="0"/>
              <a:t> Drive to speak to in person. </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r>
              <a:rPr lang="en-GB" sz="2800" dirty="0"/>
              <a:t>On Wednesdays, Thursdays, Fridays, I teach at Scotland Road, so you will need to email, or pass a message on to me through the class teacher. I will then get back to you as soon as possible. </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r>
              <a:rPr lang="en-GB" sz="2800" dirty="0"/>
              <a:t>On Mondays (or if you feel your issue needs to be dealt with beyond myself), the point of contact is Mr Battison (one of our deputy heads).</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r>
              <a:rPr lang="en-GB" sz="2800" dirty="0"/>
              <a:t>Please also make sure your contact details are up to date with the office so we can contact you!  </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133" name="Year 5 &amp; 6 Team"/>
          <p:cNvSpPr txBox="1">
            <a:spLocks noGrp="1"/>
          </p:cNvSpPr>
          <p:nvPr>
            <p:ph type="title"/>
          </p:nvPr>
        </p:nvSpPr>
        <p:spPr>
          <a:xfrm>
            <a:off x="1270000" y="117590"/>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Year 5 &amp; 6 Team</a:t>
            </a:r>
          </a:p>
        </p:txBody>
      </p:sp>
      <p:graphicFrame>
        <p:nvGraphicFramePr>
          <p:cNvPr id="5" name="Table 5">
            <a:extLst>
              <a:ext uri="{FF2B5EF4-FFF2-40B4-BE49-F238E27FC236}">
                <a16:creationId xmlns:a16="http://schemas.microsoft.com/office/drawing/2014/main" id="{06D8DA1A-5826-42AC-BE39-403BA83BF68A}"/>
              </a:ext>
            </a:extLst>
          </p:cNvPr>
          <p:cNvGraphicFramePr>
            <a:graphicFrameLocks noGrp="1"/>
          </p:cNvGraphicFramePr>
          <p:nvPr>
            <p:extLst>
              <p:ext uri="{D42A27DB-BD31-4B8C-83A1-F6EECF244321}">
                <p14:modId xmlns:p14="http://schemas.microsoft.com/office/powerpoint/2010/main" val="4167992533"/>
              </p:ext>
            </p:extLst>
          </p:nvPr>
        </p:nvGraphicFramePr>
        <p:xfrm>
          <a:off x="718910" y="3230053"/>
          <a:ext cx="11950992" cy="822960"/>
        </p:xfrm>
        <a:graphic>
          <a:graphicData uri="http://schemas.openxmlformats.org/drawingml/2006/table">
            <a:tbl>
              <a:tblPr firstRow="1" bandRow="1">
                <a:tableStyleId>{35758FB7-9AC5-4552-8A53-C91805E547FA}</a:tableStyleId>
              </a:tblPr>
              <a:tblGrid>
                <a:gridCol w="3686261">
                  <a:extLst>
                    <a:ext uri="{9D8B030D-6E8A-4147-A177-3AD203B41FA5}">
                      <a16:colId xmlns:a16="http://schemas.microsoft.com/office/drawing/2014/main" val="824590468"/>
                    </a:ext>
                  </a:extLst>
                </a:gridCol>
                <a:gridCol w="8264731">
                  <a:extLst>
                    <a:ext uri="{9D8B030D-6E8A-4147-A177-3AD203B41FA5}">
                      <a16:colId xmlns:a16="http://schemas.microsoft.com/office/drawing/2014/main" val="1986667100"/>
                    </a:ext>
                  </a:extLst>
                </a:gridCol>
              </a:tblGrid>
              <a:tr h="370840">
                <a:tc>
                  <a:txBody>
                    <a:bodyPr/>
                    <a:lstStyle/>
                    <a:p>
                      <a:r>
                        <a:rPr lang="en-GB" sz="2400" b="0" dirty="0"/>
                        <a:t>Year 5 &amp; 6 Phase email</a:t>
                      </a:r>
                    </a:p>
                  </a:txBody>
                  <a:tcPr/>
                </a:tc>
                <a:tc>
                  <a:txBody>
                    <a:bodyPr/>
                    <a:lstStyle/>
                    <a:p>
                      <a:r>
                        <a:rPr lang="en-GB" sz="2400" b="0" dirty="0">
                          <a:hlinkClick r:id="rId2"/>
                        </a:rPr>
                        <a:t>Y5and6@heathfield.Nottingham.sch.uk</a:t>
                      </a:r>
                      <a:endParaRPr lang="en-GB" sz="2400" b="0" dirty="0"/>
                    </a:p>
                    <a:p>
                      <a:endParaRPr lang="en-GB" sz="2400" b="0" dirty="0"/>
                    </a:p>
                  </a:txBody>
                  <a:tcPr/>
                </a:tc>
                <a:extLst>
                  <a:ext uri="{0D108BD9-81ED-4DB2-BD59-A6C34878D82A}">
                    <a16:rowId xmlns:a16="http://schemas.microsoft.com/office/drawing/2014/main" val="3699498772"/>
                  </a:ext>
                </a:extLst>
              </a:tr>
            </a:tbl>
          </a:graphicData>
        </a:graphic>
      </p:graphicFrame>
    </p:spTree>
    <p:extLst>
      <p:ext uri="{BB962C8B-B14F-4D97-AF65-F5344CB8AC3E}">
        <p14:creationId xmlns:p14="http://schemas.microsoft.com/office/powerpoint/2010/main" val="117293793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After School Clubs</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4" name="TextBox 3">
            <a:extLst>
              <a:ext uri="{FF2B5EF4-FFF2-40B4-BE49-F238E27FC236}">
                <a16:creationId xmlns:a16="http://schemas.microsoft.com/office/drawing/2014/main" id="{1D4FA233-9C30-40F7-AA6B-B24C9D0214C8}"/>
              </a:ext>
            </a:extLst>
          </p:cNvPr>
          <p:cNvSpPr txBox="1"/>
          <p:nvPr/>
        </p:nvSpPr>
        <p:spPr>
          <a:xfrm>
            <a:off x="658173" y="2324562"/>
            <a:ext cx="11688451"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t>With no restrictions now in place, we will be able to offer much more in terms of after school clubs. Please keep your eye out on the newsletters, and/or for text links with more information about these once they are organised! It would be great to see everyone join at least one club throughout the year; we will ensure a range of different activities to cater to different interests.</a:t>
            </a:r>
          </a:p>
        </p:txBody>
      </p:sp>
    </p:spTree>
    <p:extLst>
      <p:ext uri="{BB962C8B-B14F-4D97-AF65-F5344CB8AC3E}">
        <p14:creationId xmlns:p14="http://schemas.microsoft.com/office/powerpoint/2010/main" val="26830102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75" name="Educational Trip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Educational Trips</a:t>
            </a:r>
          </a:p>
        </p:txBody>
      </p:sp>
      <p:sp>
        <p:nvSpPr>
          <p:cNvPr id="177" name="Bus"/>
          <p:cNvSpPr/>
          <p:nvPr/>
        </p:nvSpPr>
        <p:spPr>
          <a:xfrm>
            <a:off x="3929508" y="2236317"/>
            <a:ext cx="4731716" cy="1857784"/>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4"/>
          </a:solidFill>
          <a:ln w="12700">
            <a:miter lim="400000"/>
          </a:ln>
        </p:spPr>
        <p:txBody>
          <a:bodyPr lIns="50800" tIns="50800" rIns="50800" bIns="50800" anchor="ctr"/>
          <a:lstStyle/>
          <a:p>
            <a:pPr>
              <a:defRPr sz="2200" b="0">
                <a:latin typeface="+mn-lt"/>
                <a:ea typeface="+mn-ea"/>
                <a:cs typeface="+mn-cs"/>
                <a:sym typeface="Helvetica Neue Medium"/>
              </a:defRPr>
            </a:pPr>
            <a:endParaRPr dirty="0"/>
          </a:p>
        </p:txBody>
      </p:sp>
      <p:sp>
        <p:nvSpPr>
          <p:cNvPr id="4" name="TextBox 3">
            <a:extLst>
              <a:ext uri="{FF2B5EF4-FFF2-40B4-BE49-F238E27FC236}">
                <a16:creationId xmlns:a16="http://schemas.microsoft.com/office/drawing/2014/main" id="{2F832FB2-EA05-4464-ADA4-405B3480CB7B}"/>
              </a:ext>
            </a:extLst>
          </p:cNvPr>
          <p:cNvSpPr txBox="1"/>
          <p:nvPr/>
        </p:nvSpPr>
        <p:spPr>
          <a:xfrm>
            <a:off x="658174" y="5246132"/>
            <a:ext cx="1168845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t>Our first trip to the National space centre is booked for Tuesday 26</a:t>
            </a:r>
            <a:r>
              <a:rPr lang="en-GB" baseline="30000" dirty="0"/>
              <a:t>th</a:t>
            </a:r>
            <a:r>
              <a:rPr lang="en-GB" dirty="0"/>
              <a:t> September. It will cost £5 – you should be receiving a form about payment shortly.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79" name="Residential Trip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Residential Trips</a:t>
            </a:r>
          </a:p>
        </p:txBody>
      </p:sp>
      <p:pic>
        <p:nvPicPr>
          <p:cNvPr id="180" name="Image" descr="Image"/>
          <p:cNvPicPr>
            <a:picLocks noChangeAspect="1"/>
          </p:cNvPicPr>
          <p:nvPr/>
        </p:nvPicPr>
        <p:blipFill>
          <a:blip r:embed="rId2"/>
          <a:stretch>
            <a:fillRect/>
          </a:stretch>
        </p:blipFill>
        <p:spPr>
          <a:xfrm>
            <a:off x="3840574" y="1848243"/>
            <a:ext cx="5734757" cy="3225801"/>
          </a:xfrm>
          <a:prstGeom prst="rect">
            <a:avLst/>
          </a:prstGeom>
          <a:ln w="12700">
            <a:miter lim="400000"/>
          </a:ln>
        </p:spPr>
      </p:pic>
      <p:sp>
        <p:nvSpPr>
          <p:cNvPr id="182" name="LONDON 2021"/>
          <p:cNvSpPr txBox="1"/>
          <p:nvPr/>
        </p:nvSpPr>
        <p:spPr>
          <a:xfrm>
            <a:off x="5933701" y="5247471"/>
            <a:ext cx="1548501"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700" b="0">
                <a:latin typeface="SF Pro Rounded Bold"/>
                <a:ea typeface="SF Pro Rounded Bold"/>
                <a:cs typeface="SF Pro Rounded Bold"/>
                <a:sym typeface="SF Pro Rounded Bold"/>
              </a:defRPr>
            </a:lvl1pPr>
          </a:lstStyle>
          <a:p>
            <a:r>
              <a:rPr dirty="0"/>
              <a:t>LONDON</a:t>
            </a:r>
          </a:p>
        </p:txBody>
      </p:sp>
      <p:sp>
        <p:nvSpPr>
          <p:cNvPr id="184" name="YEAR 6"/>
          <p:cNvSpPr txBox="1"/>
          <p:nvPr/>
        </p:nvSpPr>
        <p:spPr>
          <a:xfrm>
            <a:off x="6102463" y="5932639"/>
            <a:ext cx="1210979"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700" b="0">
                <a:latin typeface="SF Pro Rounded Regular"/>
                <a:ea typeface="SF Pro Rounded Regular"/>
                <a:cs typeface="SF Pro Rounded Regular"/>
                <a:sym typeface="SF Pro Rounded Regular"/>
              </a:defRPr>
            </a:lvl1pPr>
          </a:lstStyle>
          <a:p>
            <a:r>
              <a:rPr dirty="0"/>
              <a:t>YEAR 6</a:t>
            </a:r>
          </a:p>
        </p:txBody>
      </p:sp>
      <p:sp>
        <p:nvSpPr>
          <p:cNvPr id="188" name="The situation will be monitored and information will be sent out closer to the time via a letter"/>
          <p:cNvSpPr txBox="1"/>
          <p:nvPr/>
        </p:nvSpPr>
        <p:spPr>
          <a:xfrm>
            <a:off x="1270000" y="6701485"/>
            <a:ext cx="10706873"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700" b="0">
                <a:latin typeface="SF Pro Rounded Bold"/>
                <a:ea typeface="SF Pro Rounded Bold"/>
                <a:cs typeface="SF Pro Rounded Bold"/>
                <a:sym typeface="SF Pro Rounded Bold"/>
              </a:defRPr>
            </a:lvl1pPr>
          </a:lstStyle>
          <a:p>
            <a:r>
              <a:rPr lang="en-GB" dirty="0"/>
              <a:t>We now do one residential visit in each phase (ours being UKS2). This is so more children can attend and it makes it a full year group event! Initial interest in the Y6 London residential went out last year, and deposit information and collection will be coming out shortly! Priority will be given to those who said yes to the initial interest, but there may be more spaces too.</a:t>
            </a:r>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79" name="Residential Trip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Y5 Sleepover</a:t>
            </a:r>
            <a:endParaRPr dirty="0"/>
          </a:p>
        </p:txBody>
      </p:sp>
      <p:sp>
        <p:nvSpPr>
          <p:cNvPr id="188" name="The situation will be monitored and information will be sent out closer to the time via a letter"/>
          <p:cNvSpPr txBox="1"/>
          <p:nvPr/>
        </p:nvSpPr>
        <p:spPr>
          <a:xfrm>
            <a:off x="1027927" y="2263505"/>
            <a:ext cx="1070687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b="0">
                <a:latin typeface="SF Pro Rounded Bold"/>
                <a:ea typeface="SF Pro Rounded Bold"/>
                <a:cs typeface="SF Pro Rounded Bold"/>
                <a:sym typeface="SF Pro Rounded Bold"/>
              </a:defRPr>
            </a:lvl1pPr>
          </a:lstStyle>
          <a:p>
            <a:r>
              <a:rPr lang="en-GB" sz="3200" dirty="0"/>
              <a:t>Due to Y5 no longer having their own residential, we will be doing an outdoor sleepover (weather permitting – indoor otherwise) More information will be provided about this later in the year.</a:t>
            </a:r>
            <a:endParaRPr sz="3200" dirty="0"/>
          </a:p>
        </p:txBody>
      </p:sp>
    </p:spTree>
    <p:extLst>
      <p:ext uri="{BB962C8B-B14F-4D97-AF65-F5344CB8AC3E}">
        <p14:creationId xmlns:p14="http://schemas.microsoft.com/office/powerpoint/2010/main" val="91069223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7" name="SAT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SATs</a:t>
            </a:r>
          </a:p>
        </p:txBody>
      </p:sp>
      <p:sp>
        <p:nvSpPr>
          <p:cNvPr id="208" name="They are Key Stage 2 tests - not Year 6 tests.…"/>
          <p:cNvSpPr txBox="1"/>
          <p:nvPr/>
        </p:nvSpPr>
        <p:spPr>
          <a:xfrm>
            <a:off x="407068" y="1280853"/>
            <a:ext cx="12190661" cy="7495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00062" indent="-500062" algn="l">
              <a:lnSpc>
                <a:spcPct val="150000"/>
              </a:lnSpc>
              <a:buSzPct val="145000"/>
              <a:buChar char="•"/>
              <a:defRPr sz="3600" b="0">
                <a:latin typeface="SF Pro Rounded Regular"/>
                <a:ea typeface="SF Pro Rounded Regular"/>
                <a:cs typeface="SF Pro Rounded Regular"/>
                <a:sym typeface="SF Pro Rounded Regular"/>
              </a:defRPr>
            </a:pPr>
            <a:r>
              <a:rPr dirty="0"/>
              <a:t>They are Key Stage 2 tests - not Year 6 tests.</a:t>
            </a:r>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endParaRPr dirty="0"/>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r>
              <a:rPr dirty="0"/>
              <a:t>Slow build up of knowledge and skills throughout the year.</a:t>
            </a:r>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endParaRPr dirty="0"/>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r>
              <a:rPr dirty="0"/>
              <a:t>Dedicated meeting will take place later in school year</a:t>
            </a:r>
            <a:r>
              <a:rPr lang="en-GB" dirty="0"/>
              <a:t> – do not</a:t>
            </a:r>
            <a:br>
              <a:rPr lang="en-GB" dirty="0"/>
            </a:br>
            <a:r>
              <a:rPr lang="en-GB" dirty="0"/>
              <a:t>give them any thought now! If the children are doing what we ask of them in school, and at home, they will be golden! </a:t>
            </a:r>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endParaRPr lang="en-GB" dirty="0"/>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endParaRPr dirty="0"/>
          </a:p>
        </p:txBody>
      </p:sp>
      <p:sp>
        <p:nvSpPr>
          <p:cNvPr id="209" name="9th - 12th May 2022"/>
          <p:cNvSpPr txBox="1"/>
          <p:nvPr/>
        </p:nvSpPr>
        <p:spPr>
          <a:xfrm>
            <a:off x="4460178" y="8440570"/>
            <a:ext cx="4084452" cy="671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700" b="0">
                <a:latin typeface="SF Pro Rounded Bold"/>
                <a:ea typeface="SF Pro Rounded Bold"/>
                <a:cs typeface="SF Pro Rounded Bold"/>
                <a:sym typeface="SF Pro Rounded Bold"/>
              </a:defRPr>
            </a:lvl1pPr>
          </a:lstStyle>
          <a:p>
            <a:r>
              <a:rPr lang="en-GB" dirty="0"/>
              <a:t>13</a:t>
            </a:r>
            <a:r>
              <a:rPr lang="en-GB" baseline="30000" dirty="0"/>
              <a:t>th</a:t>
            </a:r>
            <a:r>
              <a:rPr lang="en-GB" dirty="0"/>
              <a:t> – 16</a:t>
            </a:r>
            <a:r>
              <a:rPr lang="en-GB" baseline="30000" dirty="0"/>
              <a:t>th</a:t>
            </a:r>
            <a:r>
              <a:rPr lang="en-GB" dirty="0"/>
              <a:t> May 2024</a:t>
            </a: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7" name="SATs"/>
          <p:cNvSpPr txBox="1">
            <a:spLocks noGrp="1"/>
          </p:cNvSpPr>
          <p:nvPr>
            <p:ph type="title"/>
          </p:nvPr>
        </p:nvSpPr>
        <p:spPr>
          <a:xfrm>
            <a:off x="586482" y="-167419"/>
            <a:ext cx="12011247" cy="1448272"/>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lang="en-GB" dirty="0"/>
              <a:t>Secondary School Applications</a:t>
            </a:r>
            <a:endParaRPr dirty="0"/>
          </a:p>
        </p:txBody>
      </p:sp>
      <p:sp>
        <p:nvSpPr>
          <p:cNvPr id="208" name="They are Key Stage 2 tests - not Year 6 tests.…"/>
          <p:cNvSpPr txBox="1"/>
          <p:nvPr/>
        </p:nvSpPr>
        <p:spPr>
          <a:xfrm>
            <a:off x="407071" y="1280853"/>
            <a:ext cx="12190661" cy="8326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00062" indent="-500062" algn="l">
              <a:lnSpc>
                <a:spcPct val="150000"/>
              </a:lnSpc>
              <a:buSzPct val="145000"/>
              <a:buChar char="•"/>
              <a:defRPr sz="3600" b="0">
                <a:latin typeface="SF Pro Rounded Regular"/>
                <a:ea typeface="SF Pro Rounded Regular"/>
                <a:cs typeface="SF Pro Rounded Regular"/>
                <a:sym typeface="SF Pro Rounded Regular"/>
              </a:defRPr>
            </a:pPr>
            <a:r>
              <a:rPr lang="en-GB" dirty="0"/>
              <a:t>All Y6 children should have received a letter from school regarding applying to their secondary school. The office has spares if you misplace this. You need to have applied by the </a:t>
            </a:r>
            <a:r>
              <a:rPr lang="en-GB" u="sng" dirty="0">
                <a:effectLst>
                  <a:outerShdw blurRad="38100" dist="38100" dir="2700000" algn="tl">
                    <a:srgbClr val="000000">
                      <a:alpha val="43137"/>
                    </a:srgbClr>
                  </a:outerShdw>
                </a:effectLst>
              </a:rPr>
              <a:t>31</a:t>
            </a:r>
            <a:r>
              <a:rPr lang="en-GB" u="sng" baseline="30000" dirty="0">
                <a:effectLst>
                  <a:outerShdw blurRad="38100" dist="38100" dir="2700000" algn="tl">
                    <a:srgbClr val="000000">
                      <a:alpha val="43137"/>
                    </a:srgbClr>
                  </a:outerShdw>
                </a:effectLst>
              </a:rPr>
              <a:t>st</a:t>
            </a:r>
            <a:r>
              <a:rPr lang="en-GB" u="sng" dirty="0">
                <a:effectLst>
                  <a:outerShdw blurRad="38100" dist="38100" dir="2700000" algn="tl">
                    <a:srgbClr val="000000">
                      <a:alpha val="43137"/>
                    </a:srgbClr>
                  </a:outerShdw>
                </a:effectLst>
              </a:rPr>
              <a:t> October. </a:t>
            </a:r>
            <a:r>
              <a:rPr lang="en-GB" dirty="0">
                <a:effectLst>
                  <a:outerShdw blurRad="38100" dist="38100" dir="2700000" algn="tl">
                    <a:srgbClr val="000000">
                      <a:alpha val="43137"/>
                    </a:srgbClr>
                  </a:outerShdw>
                </a:effectLst>
              </a:rPr>
              <a:t>Most schools will be doing open evenings/days to have a look at the website of the schools you are interested in so you can go and have a look.</a:t>
            </a:r>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r>
              <a:rPr lang="en-GB" dirty="0">
                <a:effectLst>
                  <a:outerShdw blurRad="38100" dist="38100" dir="2700000" algn="tl">
                    <a:srgbClr val="000000">
                      <a:alpha val="43137"/>
                    </a:srgbClr>
                  </a:outerShdw>
                </a:effectLst>
              </a:rPr>
              <a:t>Please ask us if you need and advice about the application process, and be mindful of the importance of catchment as well as preference when making your choices</a:t>
            </a:r>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endParaRPr dirty="0"/>
          </a:p>
        </p:txBody>
      </p:sp>
    </p:spTree>
    <p:extLst>
      <p:ext uri="{BB962C8B-B14F-4D97-AF65-F5344CB8AC3E}">
        <p14:creationId xmlns:p14="http://schemas.microsoft.com/office/powerpoint/2010/main" val="310876076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ctiontutoring.org.uk/wp-content/themes/duet/images/logo-infi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55" y="606300"/>
            <a:ext cx="4186138" cy="1192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3314" y="2394489"/>
            <a:ext cx="12218171" cy="6752811"/>
          </a:xfrm>
          <a:prstGeom prst="rect">
            <a:avLst/>
          </a:prstGeom>
          <a:noFill/>
        </p:spPr>
        <p:txBody>
          <a:bodyPr wrap="square" rtlCol="0">
            <a:spAutoFit/>
          </a:bodyPr>
          <a:lstStyle/>
          <a:p>
            <a:r>
              <a:rPr lang="en-GB" b="0" dirty="0">
                <a:latin typeface="Berlin Sans FB" panose="020E0602020502020306" pitchFamily="34" charset="0"/>
              </a:rPr>
              <a:t>As part of our offer to support Year 6 through the curriculum, we offer 1:1 tutoring through our partners, Action Tutoring.</a:t>
            </a:r>
          </a:p>
          <a:p>
            <a:endParaRPr lang="en-GB" sz="2800" b="0" dirty="0">
              <a:latin typeface="Berlin Sans FB" panose="020E0602020502020306" pitchFamily="34" charset="0"/>
            </a:endParaRPr>
          </a:p>
          <a:p>
            <a:r>
              <a:rPr lang="en-GB" sz="1800" b="0" dirty="0">
                <a:latin typeface="Berlin Sans FB" panose="020E0602020502020306" pitchFamily="34" charset="0"/>
              </a:rPr>
              <a:t>What do you need to know?</a:t>
            </a:r>
          </a:p>
          <a:p>
            <a:pPr marL="304810" indent="-304810">
              <a:buFont typeface="Arial" panose="020B0604020202020204" pitchFamily="34" charset="0"/>
              <a:buChar char="•"/>
            </a:pPr>
            <a:r>
              <a:rPr lang="en-GB" sz="1800" b="0" dirty="0">
                <a:latin typeface="Berlin Sans FB" panose="020E0602020502020306" pitchFamily="34" charset="0"/>
              </a:rPr>
              <a:t>These 1:1 sessions are tailored to your child’s needs in either Maths or Reading</a:t>
            </a:r>
          </a:p>
          <a:p>
            <a:pPr marL="304810" indent="-304810">
              <a:buFont typeface="Arial" panose="020B0604020202020204" pitchFamily="34" charset="0"/>
              <a:buChar char="•"/>
            </a:pPr>
            <a:r>
              <a:rPr lang="en-GB" sz="1800" b="0" dirty="0">
                <a:latin typeface="Berlin Sans FB" panose="020E0602020502020306" pitchFamily="34" charset="0"/>
              </a:rPr>
              <a:t>There are 20 sessions in total</a:t>
            </a:r>
          </a:p>
          <a:p>
            <a:pPr marL="304810" indent="-304810">
              <a:buFont typeface="Arial" panose="020B0604020202020204" pitchFamily="34" charset="0"/>
              <a:buChar char="•"/>
            </a:pPr>
            <a:r>
              <a:rPr lang="en-GB" sz="1800" b="0" dirty="0">
                <a:latin typeface="Berlin Sans FB" panose="020E0602020502020306" pitchFamily="34" charset="0"/>
              </a:rPr>
              <a:t>Each session lasts </a:t>
            </a:r>
            <a:r>
              <a:rPr lang="en-GB" sz="1800" b="0" u="sng" dirty="0">
                <a:latin typeface="Berlin Sans FB" panose="020E0602020502020306" pitchFamily="34" charset="0"/>
              </a:rPr>
              <a:t>1 hour </a:t>
            </a:r>
            <a:r>
              <a:rPr lang="en-GB" sz="1800" b="0" dirty="0">
                <a:latin typeface="Berlin Sans FB" panose="020E0602020502020306" pitchFamily="34" charset="0"/>
              </a:rPr>
              <a:t>(3:30-4:30)</a:t>
            </a:r>
          </a:p>
          <a:p>
            <a:pPr marL="304810" indent="-304810">
              <a:buFont typeface="Arial" panose="020B0604020202020204" pitchFamily="34" charset="0"/>
              <a:buChar char="•"/>
            </a:pPr>
            <a:r>
              <a:rPr lang="en-GB" sz="1800" b="0" dirty="0">
                <a:latin typeface="Berlin Sans FB" panose="020E0602020502020306" pitchFamily="34" charset="0"/>
              </a:rPr>
              <a:t>Face to face sessions with the same tutor every week</a:t>
            </a:r>
          </a:p>
          <a:p>
            <a:pPr marL="304810" indent="-304810">
              <a:buFont typeface="Arial" panose="020B0604020202020204" pitchFamily="34" charset="0"/>
              <a:buChar char="•"/>
            </a:pPr>
            <a:r>
              <a:rPr lang="en-GB" sz="1800" b="0" dirty="0">
                <a:latin typeface="Berlin Sans FB" panose="020E0602020502020306" pitchFamily="34" charset="0"/>
              </a:rPr>
              <a:t>They are completely </a:t>
            </a:r>
            <a:r>
              <a:rPr lang="en-GB" sz="2800" b="0" u="sng" dirty="0">
                <a:latin typeface="Berlin Sans FB" panose="020E0602020502020306" pitchFamily="34" charset="0"/>
              </a:rPr>
              <a:t>FREE</a:t>
            </a:r>
            <a:r>
              <a:rPr lang="en-GB" sz="2800" b="0" dirty="0">
                <a:latin typeface="Berlin Sans FB" panose="020E0602020502020306" pitchFamily="34" charset="0"/>
              </a:rPr>
              <a:t> </a:t>
            </a:r>
            <a:r>
              <a:rPr lang="en-GB" sz="1800" b="0" dirty="0">
                <a:latin typeface="Berlin Sans FB" panose="020E0602020502020306" pitchFamily="34" charset="0"/>
              </a:rPr>
              <a:t>to you – school and Action Tutoring cover all the costs</a:t>
            </a:r>
          </a:p>
          <a:p>
            <a:pPr marL="304810" indent="-304810">
              <a:buFont typeface="Arial" panose="020B0604020202020204" pitchFamily="34" charset="0"/>
              <a:buChar char="•"/>
            </a:pPr>
            <a:r>
              <a:rPr lang="en-GB" sz="1800" b="0" dirty="0">
                <a:latin typeface="Berlin Sans FB" panose="020E0602020502020306" pitchFamily="34" charset="0"/>
              </a:rPr>
              <a:t>Refreshments will be provided</a:t>
            </a:r>
          </a:p>
          <a:p>
            <a:pPr marL="304810" indent="-304810">
              <a:buFont typeface="Arial" panose="020B0604020202020204" pitchFamily="34" charset="0"/>
              <a:buChar char="•"/>
            </a:pPr>
            <a:endParaRPr lang="en-GB" sz="1800" b="0" dirty="0">
              <a:latin typeface="Berlin Sans FB" panose="020E0602020502020306" pitchFamily="34" charset="0"/>
            </a:endParaRPr>
          </a:p>
          <a:p>
            <a:r>
              <a:rPr lang="en-GB" sz="1800" b="0" dirty="0">
                <a:latin typeface="Berlin Sans FB" panose="020E0602020502020306" pitchFamily="34" charset="0"/>
              </a:rPr>
              <a:t>What do we expect?</a:t>
            </a:r>
          </a:p>
          <a:p>
            <a:pPr marL="304810" indent="-304810">
              <a:buFont typeface="Arial" panose="020B0604020202020204" pitchFamily="34" charset="0"/>
              <a:buChar char="•"/>
            </a:pPr>
            <a:r>
              <a:rPr lang="en-GB" sz="1800" b="0" dirty="0">
                <a:latin typeface="Berlin Sans FB" panose="020E0602020502020306" pitchFamily="34" charset="0"/>
              </a:rPr>
              <a:t>Full participation in the sessions</a:t>
            </a:r>
          </a:p>
          <a:p>
            <a:pPr marL="304810" indent="-304810">
              <a:buFont typeface="Arial" panose="020B0604020202020204" pitchFamily="34" charset="0"/>
              <a:buChar char="•"/>
            </a:pPr>
            <a:r>
              <a:rPr lang="en-GB" sz="1800" b="0" dirty="0">
                <a:latin typeface="Berlin Sans FB" panose="020E0602020502020306" pitchFamily="34" charset="0"/>
              </a:rPr>
              <a:t>Be committed to the entire 20 sessions – signing up means coming every week</a:t>
            </a:r>
          </a:p>
          <a:p>
            <a:pPr marL="304810" indent="-304810">
              <a:buFont typeface="Arial" panose="020B0604020202020204" pitchFamily="34" charset="0"/>
              <a:buChar char="•"/>
            </a:pPr>
            <a:r>
              <a:rPr lang="en-GB" sz="1800" b="0" dirty="0">
                <a:latin typeface="Berlin Sans FB" panose="020E0602020502020306" pitchFamily="34" charset="0"/>
              </a:rPr>
              <a:t>Attend all sessions, missing 2 sessions will result in the session being offered to someone else – </a:t>
            </a:r>
            <a:r>
              <a:rPr lang="en-GB" b="0" dirty="0">
                <a:latin typeface="Berlin Sans FB" panose="020E0602020502020306" pitchFamily="34" charset="0"/>
              </a:rPr>
              <a:t>100% attendance will earn you a </a:t>
            </a:r>
            <a:r>
              <a:rPr lang="en-GB" b="0" u="sng" dirty="0">
                <a:latin typeface="Berlin Sans FB" panose="020E0602020502020306" pitchFamily="34" charset="0"/>
              </a:rPr>
              <a:t>Prize!</a:t>
            </a:r>
          </a:p>
          <a:p>
            <a:pPr marL="304810" indent="-304810">
              <a:buFont typeface="Arial" panose="020B0604020202020204" pitchFamily="34" charset="0"/>
              <a:buChar char="•"/>
            </a:pPr>
            <a:endParaRPr lang="en-GB" b="0" u="sng" dirty="0">
              <a:latin typeface="Berlin Sans FB" panose="020E0602020502020306" pitchFamily="34" charset="0"/>
            </a:endParaRPr>
          </a:p>
          <a:p>
            <a:r>
              <a:rPr lang="en-GB" sz="1800" b="0" dirty="0">
                <a:latin typeface="Berlin Sans FB" panose="020E0602020502020306" pitchFamily="34" charset="0"/>
              </a:rPr>
              <a:t>How do you sign up?</a:t>
            </a:r>
            <a:endParaRPr lang="en-GB" sz="1800" b="0" dirty="0"/>
          </a:p>
          <a:p>
            <a:pPr marL="304810" indent="-304810">
              <a:buFont typeface="Arial" panose="020B0604020202020204" pitchFamily="34" charset="0"/>
              <a:buChar char="•"/>
            </a:pPr>
            <a:r>
              <a:rPr lang="en-GB" sz="1800" b="0" dirty="0">
                <a:latin typeface="Berlin Sans FB" panose="020E0602020502020306" pitchFamily="34" charset="0"/>
              </a:rPr>
              <a:t>Take a consent letter, sign it and give to class teacher (you can do it now!) – This does not guarantee a place. We will inform when a place has been offered with a start date. </a:t>
            </a:r>
          </a:p>
          <a:p>
            <a:endParaRPr lang="en-GB" sz="2560" dirty="0"/>
          </a:p>
        </p:txBody>
      </p:sp>
    </p:spTree>
    <p:extLst>
      <p:ext uri="{BB962C8B-B14F-4D97-AF65-F5344CB8AC3E}">
        <p14:creationId xmlns:p14="http://schemas.microsoft.com/office/powerpoint/2010/main" val="335831301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4" name="Support"/>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Support</a:t>
            </a:r>
          </a:p>
        </p:txBody>
      </p:sp>
      <p:sp>
        <p:nvSpPr>
          <p:cNvPr id="205" name="We’re always here to help and support your children…"/>
          <p:cNvSpPr txBox="1"/>
          <p:nvPr/>
        </p:nvSpPr>
        <p:spPr>
          <a:xfrm>
            <a:off x="387927" y="1196018"/>
            <a:ext cx="12228946" cy="73615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dirty="0"/>
              <a:t>We’re always here to help and support your children</a:t>
            </a:r>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dirty="0"/>
              <a:t>We always try our best</a:t>
            </a:r>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dirty="0"/>
              <a:t>Any questions, please come and ask</a:t>
            </a:r>
            <a:r>
              <a:rPr lang="en-GB" dirty="0"/>
              <a:t>. The end of the day is the best time to speak in person, or contact the teacher through the class email. </a:t>
            </a:r>
            <a:endParaRPr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11" name="Any Questions"/>
          <p:cNvSpPr txBox="1">
            <a:spLocks noGrp="1"/>
          </p:cNvSpPr>
          <p:nvPr>
            <p:ph type="title"/>
          </p:nvPr>
        </p:nvSpPr>
        <p:spPr>
          <a:xfrm>
            <a:off x="1270000" y="393776"/>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Any Questions</a:t>
            </a:r>
          </a:p>
        </p:txBody>
      </p:sp>
      <p:sp>
        <p:nvSpPr>
          <p:cNvPr id="212" name="You can email teachers at the following addresses."/>
          <p:cNvSpPr txBox="1"/>
          <p:nvPr/>
        </p:nvSpPr>
        <p:spPr>
          <a:xfrm>
            <a:off x="0" y="2017203"/>
            <a:ext cx="12927320" cy="1149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400" b="0">
                <a:latin typeface="SF Pro Rounded Bold"/>
                <a:ea typeface="SF Pro Rounded Bold"/>
                <a:cs typeface="SF Pro Rounded Bold"/>
                <a:sym typeface="SF Pro Rounded Bold"/>
              </a:defRPr>
            </a:lvl1pPr>
          </a:lstStyle>
          <a:p>
            <a:r>
              <a:rPr dirty="0"/>
              <a:t>You can</a:t>
            </a:r>
            <a:r>
              <a:rPr lang="en-GB" dirty="0"/>
              <a:t> now visit your child’s classroom and ask their teacher or </a:t>
            </a:r>
            <a:r>
              <a:rPr dirty="0"/>
              <a:t> email teachers at the following addresses.</a:t>
            </a:r>
          </a:p>
        </p:txBody>
      </p:sp>
      <p:graphicFrame>
        <p:nvGraphicFramePr>
          <p:cNvPr id="7" name="Table 5">
            <a:extLst>
              <a:ext uri="{FF2B5EF4-FFF2-40B4-BE49-F238E27FC236}">
                <a16:creationId xmlns:a16="http://schemas.microsoft.com/office/drawing/2014/main" id="{9FACE7EC-C1C2-40D3-97E4-23C10014B5A7}"/>
              </a:ext>
            </a:extLst>
          </p:cNvPr>
          <p:cNvGraphicFramePr>
            <a:graphicFrameLocks noGrp="1"/>
          </p:cNvGraphicFramePr>
          <p:nvPr>
            <p:extLst>
              <p:ext uri="{D42A27DB-BD31-4B8C-83A1-F6EECF244321}">
                <p14:modId xmlns:p14="http://schemas.microsoft.com/office/powerpoint/2010/main" val="4256821622"/>
              </p:ext>
            </p:extLst>
          </p:nvPr>
        </p:nvGraphicFramePr>
        <p:xfrm>
          <a:off x="526904" y="6207169"/>
          <a:ext cx="11950992" cy="822960"/>
        </p:xfrm>
        <a:graphic>
          <a:graphicData uri="http://schemas.openxmlformats.org/drawingml/2006/table">
            <a:tbl>
              <a:tblPr firstRow="1" bandRow="1">
                <a:tableStyleId>{35758FB7-9AC5-4552-8A53-C91805E547FA}</a:tableStyleId>
              </a:tblPr>
              <a:tblGrid>
                <a:gridCol w="3686261">
                  <a:extLst>
                    <a:ext uri="{9D8B030D-6E8A-4147-A177-3AD203B41FA5}">
                      <a16:colId xmlns:a16="http://schemas.microsoft.com/office/drawing/2014/main" val="824590468"/>
                    </a:ext>
                  </a:extLst>
                </a:gridCol>
                <a:gridCol w="8264731">
                  <a:extLst>
                    <a:ext uri="{9D8B030D-6E8A-4147-A177-3AD203B41FA5}">
                      <a16:colId xmlns:a16="http://schemas.microsoft.com/office/drawing/2014/main" val="1986667100"/>
                    </a:ext>
                  </a:extLst>
                </a:gridCol>
              </a:tblGrid>
              <a:tr h="370840">
                <a:tc>
                  <a:txBody>
                    <a:bodyPr/>
                    <a:lstStyle/>
                    <a:p>
                      <a:r>
                        <a:rPr lang="en-GB" sz="2400" b="0" dirty="0"/>
                        <a:t>Year 5 &amp; 6 Phase email</a:t>
                      </a:r>
                    </a:p>
                  </a:txBody>
                  <a:tcPr/>
                </a:tc>
                <a:tc>
                  <a:txBody>
                    <a:bodyPr/>
                    <a:lstStyle/>
                    <a:p>
                      <a:r>
                        <a:rPr lang="en-GB" sz="2400" b="0" dirty="0">
                          <a:hlinkClick r:id="rId2"/>
                        </a:rPr>
                        <a:t>Y5and6@heathfield.Nottingham.sch.uk</a:t>
                      </a:r>
                      <a:endParaRPr lang="en-GB" sz="2400" b="0" dirty="0"/>
                    </a:p>
                    <a:p>
                      <a:endParaRPr lang="en-GB" sz="2400" b="0" dirty="0"/>
                    </a:p>
                  </a:txBody>
                  <a:tcPr/>
                </a:tc>
                <a:extLst>
                  <a:ext uri="{0D108BD9-81ED-4DB2-BD59-A6C34878D82A}">
                    <a16:rowId xmlns:a16="http://schemas.microsoft.com/office/drawing/2014/main" val="3699498772"/>
                  </a:ext>
                </a:extLst>
              </a:tr>
            </a:tbl>
          </a:graphicData>
        </a:graphic>
      </p:graphicFrame>
      <p:graphicFrame>
        <p:nvGraphicFramePr>
          <p:cNvPr id="8" name="Table 5">
            <a:extLst>
              <a:ext uri="{FF2B5EF4-FFF2-40B4-BE49-F238E27FC236}">
                <a16:creationId xmlns:a16="http://schemas.microsoft.com/office/drawing/2014/main" id="{B51EECFF-C5C5-4769-9EB0-A4920BDDE1C7}"/>
              </a:ext>
            </a:extLst>
          </p:cNvPr>
          <p:cNvGraphicFramePr>
            <a:graphicFrameLocks noGrp="1"/>
          </p:cNvGraphicFramePr>
          <p:nvPr>
            <p:extLst>
              <p:ext uri="{D42A27DB-BD31-4B8C-83A1-F6EECF244321}">
                <p14:modId xmlns:p14="http://schemas.microsoft.com/office/powerpoint/2010/main" val="1597642108"/>
              </p:ext>
            </p:extLst>
          </p:nvPr>
        </p:nvGraphicFramePr>
        <p:xfrm>
          <a:off x="780626" y="3543702"/>
          <a:ext cx="11366068" cy="2286000"/>
        </p:xfrm>
        <a:graphic>
          <a:graphicData uri="http://schemas.openxmlformats.org/drawingml/2006/table">
            <a:tbl>
              <a:tblPr firstRow="1" bandRow="1">
                <a:tableStyleId>{35758FB7-9AC5-4552-8A53-C91805E547FA}</a:tableStyleId>
              </a:tblPr>
              <a:tblGrid>
                <a:gridCol w="2710060">
                  <a:extLst>
                    <a:ext uri="{9D8B030D-6E8A-4147-A177-3AD203B41FA5}">
                      <a16:colId xmlns:a16="http://schemas.microsoft.com/office/drawing/2014/main" val="824590468"/>
                    </a:ext>
                  </a:extLst>
                </a:gridCol>
                <a:gridCol w="8656008">
                  <a:extLst>
                    <a:ext uri="{9D8B030D-6E8A-4147-A177-3AD203B41FA5}">
                      <a16:colId xmlns:a16="http://schemas.microsoft.com/office/drawing/2014/main" val="1986667100"/>
                    </a:ext>
                  </a:extLst>
                </a:gridCol>
              </a:tblGrid>
              <a:tr h="370840">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582782279"/>
                  </a:ext>
                </a:extLst>
              </a:tr>
              <a:tr h="370840">
                <a:tc>
                  <a:txBody>
                    <a:bodyPr/>
                    <a:lstStyle/>
                    <a:p>
                      <a:r>
                        <a:rPr lang="en-GB" sz="2400" dirty="0"/>
                        <a:t>Leopards</a:t>
                      </a:r>
                    </a:p>
                  </a:txBody>
                  <a:tcPr/>
                </a:tc>
                <a:tc>
                  <a:txBody>
                    <a:bodyPr/>
                    <a:lstStyle/>
                    <a:p>
                      <a:r>
                        <a:rPr lang="en-GB" sz="2400" dirty="0">
                          <a:hlinkClick r:id="rId3"/>
                        </a:rPr>
                        <a:t>leopards@heathfield.nottingham.sch.uk</a:t>
                      </a:r>
                      <a:endParaRPr lang="en-GB" sz="2400" dirty="0"/>
                    </a:p>
                  </a:txBody>
                  <a:tcPr/>
                </a:tc>
                <a:extLst>
                  <a:ext uri="{0D108BD9-81ED-4DB2-BD59-A6C34878D82A}">
                    <a16:rowId xmlns:a16="http://schemas.microsoft.com/office/drawing/2014/main" val="3699498772"/>
                  </a:ext>
                </a:extLst>
              </a:tr>
              <a:tr h="370840">
                <a:tc>
                  <a:txBody>
                    <a:bodyPr/>
                    <a:lstStyle/>
                    <a:p>
                      <a:r>
                        <a:rPr lang="en-GB" sz="2400" dirty="0"/>
                        <a:t>Cougars</a:t>
                      </a:r>
                    </a:p>
                  </a:txBody>
                  <a:tcPr/>
                </a:tc>
                <a:tc>
                  <a:txBody>
                    <a:bodyPr/>
                    <a:lstStyle/>
                    <a:p>
                      <a:r>
                        <a:rPr lang="en-GB" sz="2400" dirty="0">
                          <a:hlinkClick r:id="rId4"/>
                        </a:rPr>
                        <a:t>cougars@heathfield.nottingham.sch.uk</a:t>
                      </a:r>
                      <a:endParaRPr lang="en-GB" sz="2400" dirty="0"/>
                    </a:p>
                  </a:txBody>
                  <a:tcPr/>
                </a:tc>
                <a:extLst>
                  <a:ext uri="{0D108BD9-81ED-4DB2-BD59-A6C34878D82A}">
                    <a16:rowId xmlns:a16="http://schemas.microsoft.com/office/drawing/2014/main" val="1752797723"/>
                  </a:ext>
                </a:extLst>
              </a:tr>
              <a:tr h="370840">
                <a:tc>
                  <a:txBody>
                    <a:bodyPr/>
                    <a:lstStyle/>
                    <a:p>
                      <a:r>
                        <a:rPr lang="en-GB" sz="2400" dirty="0"/>
                        <a:t>Pumas</a:t>
                      </a:r>
                    </a:p>
                  </a:txBody>
                  <a:tcPr/>
                </a:tc>
                <a:tc>
                  <a:txBody>
                    <a:bodyPr/>
                    <a:lstStyle/>
                    <a:p>
                      <a:r>
                        <a:rPr lang="en-GB" sz="2400" dirty="0">
                          <a:hlinkClick r:id="rId5"/>
                        </a:rPr>
                        <a:t>pumas@heathfield.nottingham.sch.uk</a:t>
                      </a:r>
                      <a:endParaRPr lang="en-GB" sz="2400" dirty="0"/>
                    </a:p>
                  </a:txBody>
                  <a:tcPr/>
                </a:tc>
                <a:extLst>
                  <a:ext uri="{0D108BD9-81ED-4DB2-BD59-A6C34878D82A}">
                    <a16:rowId xmlns:a16="http://schemas.microsoft.com/office/drawing/2014/main" val="675649895"/>
                  </a:ext>
                </a:extLst>
              </a:tr>
              <a:tr h="370840">
                <a:tc>
                  <a:txBody>
                    <a:bodyPr/>
                    <a:lstStyle/>
                    <a:p>
                      <a:r>
                        <a:rPr lang="en-GB" sz="2400" dirty="0"/>
                        <a:t>Panthers</a:t>
                      </a:r>
                    </a:p>
                  </a:txBody>
                  <a:tcPr/>
                </a:tc>
                <a:tc>
                  <a:txBody>
                    <a:bodyPr/>
                    <a:lstStyle/>
                    <a:p>
                      <a:r>
                        <a:rPr lang="en-GB" sz="2400" dirty="0">
                          <a:hlinkClick r:id="rId6"/>
                        </a:rPr>
                        <a:t>panthers@heathfield.Nottingham.sch.uk</a:t>
                      </a:r>
                      <a:r>
                        <a:rPr lang="en-GB" sz="2400" dirty="0"/>
                        <a:t> </a:t>
                      </a:r>
                    </a:p>
                  </a:txBody>
                  <a:tcPr/>
                </a:tc>
                <a:extLst>
                  <a:ext uri="{0D108BD9-81ED-4DB2-BD59-A6C34878D82A}">
                    <a16:rowId xmlns:a16="http://schemas.microsoft.com/office/drawing/2014/main" val="1387744093"/>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41" name="Classrooms"/>
          <p:cNvSpPr txBox="1">
            <a:spLocks noGrp="1"/>
          </p:cNvSpPr>
          <p:nvPr>
            <p:ph type="title"/>
          </p:nvPr>
        </p:nvSpPr>
        <p:spPr>
          <a:xfrm>
            <a:off x="1270000" y="117590"/>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Classrooms</a:t>
            </a:r>
          </a:p>
        </p:txBody>
      </p:sp>
      <p:sp>
        <p:nvSpPr>
          <p:cNvPr id="6" name="TextBox 5">
            <a:extLst>
              <a:ext uri="{FF2B5EF4-FFF2-40B4-BE49-F238E27FC236}">
                <a16:creationId xmlns:a16="http://schemas.microsoft.com/office/drawing/2014/main" id="{7D695382-5FE9-470F-93D8-EB0885FFB6FE}"/>
              </a:ext>
            </a:extLst>
          </p:cNvPr>
          <p:cNvSpPr txBox="1"/>
          <p:nvPr/>
        </p:nvSpPr>
        <p:spPr>
          <a:xfrm>
            <a:off x="1270000" y="1381196"/>
            <a:ext cx="1124513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You </a:t>
            </a:r>
            <a:r>
              <a:rPr lang="en-GB" dirty="0"/>
              <a:t>can</a:t>
            </a: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 visit your child’s classroom, and have th</a:t>
            </a:r>
            <a:r>
              <a:rPr lang="en-GB" dirty="0"/>
              <a:t>e opportunity</a:t>
            </a: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 speak to their clas</a:t>
            </a:r>
            <a:r>
              <a:rPr lang="en-GB" dirty="0"/>
              <a:t>s teacher at the end of this meeting. </a:t>
            </a: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2" name="TextBox 1">
            <a:extLst>
              <a:ext uri="{FF2B5EF4-FFF2-40B4-BE49-F238E27FC236}">
                <a16:creationId xmlns:a16="http://schemas.microsoft.com/office/drawing/2014/main" id="{67C004CD-0F75-4A04-A4C1-D2A763DBCCFB}"/>
              </a:ext>
            </a:extLst>
          </p:cNvPr>
          <p:cNvSpPr txBox="1"/>
          <p:nvPr/>
        </p:nvSpPr>
        <p:spPr>
          <a:xfrm>
            <a:off x="1653885" y="5552154"/>
            <a:ext cx="231789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Cougars</a:t>
            </a:r>
          </a:p>
        </p:txBody>
      </p:sp>
      <p:pic>
        <p:nvPicPr>
          <p:cNvPr id="2050" name="Picture 2" descr="Image">
            <a:extLst>
              <a:ext uri="{FF2B5EF4-FFF2-40B4-BE49-F238E27FC236}">
                <a16:creationId xmlns:a16="http://schemas.microsoft.com/office/drawing/2014/main" id="{F27B260A-7814-4D00-A9BD-7F02CD4CA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67" y="2520103"/>
            <a:ext cx="4042735" cy="30320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EC1E3C0-3AD1-42B0-9F6D-BAC6490CBAC3}"/>
              </a:ext>
            </a:extLst>
          </p:cNvPr>
          <p:cNvSpPr txBox="1"/>
          <p:nvPr/>
        </p:nvSpPr>
        <p:spPr>
          <a:xfrm>
            <a:off x="1653884" y="9135919"/>
            <a:ext cx="231789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Panthers</a:t>
            </a:r>
          </a:p>
        </p:txBody>
      </p:sp>
      <p:pic>
        <p:nvPicPr>
          <p:cNvPr id="2054" name="Picture 6" descr="Image">
            <a:extLst>
              <a:ext uri="{FF2B5EF4-FFF2-40B4-BE49-F238E27FC236}">
                <a16:creationId xmlns:a16="http://schemas.microsoft.com/office/drawing/2014/main" id="{977AB7C6-935F-4165-BE3D-4C26D4253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00" y="6090581"/>
            <a:ext cx="3971780" cy="2978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ollage of a group of people&#10;&#10;Description automatically generated">
            <a:extLst>
              <a:ext uri="{FF2B5EF4-FFF2-40B4-BE49-F238E27FC236}">
                <a16:creationId xmlns:a16="http://schemas.microsoft.com/office/drawing/2014/main" id="{950CCDFF-A2F4-010D-BEB1-7F94A1913FAF}"/>
              </a:ext>
            </a:extLst>
          </p:cNvPr>
          <p:cNvPicPr>
            <a:picLocks noGrp="1" noChangeAspect="1"/>
          </p:cNvPicPr>
          <p:nvPr>
            <p:ph idx="1"/>
          </p:nvPr>
        </p:nvPicPr>
        <p:blipFill>
          <a:blip r:embed="rId2"/>
          <a:stretch>
            <a:fillRect/>
          </a:stretch>
        </p:blipFill>
        <p:spPr>
          <a:xfrm>
            <a:off x="3205548" y="3160713"/>
            <a:ext cx="6593704" cy="5172075"/>
          </a:xfrm>
          <a:prstGeom prst="rect">
            <a:avLst/>
          </a:prstGeom>
        </p:spPr>
      </p:pic>
      <p:pic>
        <p:nvPicPr>
          <p:cNvPr id="2" name="Picture 1" descr="A person with long hair&#10;&#10;Description automatically generated">
            <a:extLst>
              <a:ext uri="{FF2B5EF4-FFF2-40B4-BE49-F238E27FC236}">
                <a16:creationId xmlns:a16="http://schemas.microsoft.com/office/drawing/2014/main" id="{835B9C02-7798-8AAD-46EE-54C903A45ADF}"/>
              </a:ext>
            </a:extLst>
          </p:cNvPr>
          <p:cNvPicPr>
            <a:picLocks noChangeAspect="1"/>
          </p:cNvPicPr>
          <p:nvPr/>
        </p:nvPicPr>
        <p:blipFill>
          <a:blip r:embed="rId3"/>
          <a:stretch>
            <a:fillRect/>
          </a:stretch>
        </p:blipFill>
        <p:spPr>
          <a:xfrm>
            <a:off x="1159300" y="4226587"/>
            <a:ext cx="1650702" cy="2834640"/>
          </a:xfrm>
          <a:prstGeom prst="rect">
            <a:avLst/>
          </a:prstGeom>
        </p:spPr>
      </p:pic>
      <p:sp>
        <p:nvSpPr>
          <p:cNvPr id="3" name="TextBox 2">
            <a:extLst>
              <a:ext uri="{FF2B5EF4-FFF2-40B4-BE49-F238E27FC236}">
                <a16:creationId xmlns:a16="http://schemas.microsoft.com/office/drawing/2014/main" id="{DE25E48D-1B08-8F5B-49DB-22C1312296F6}"/>
              </a:ext>
            </a:extLst>
          </p:cNvPr>
          <p:cNvSpPr txBox="1"/>
          <p:nvPr/>
        </p:nvSpPr>
        <p:spPr>
          <a:xfrm>
            <a:off x="1581010" y="1240591"/>
            <a:ext cx="10174449" cy="1114151"/>
          </a:xfrm>
          <a:prstGeom prst="rect">
            <a:avLst/>
          </a:prstGeom>
          <a:noFill/>
        </p:spPr>
        <p:txBody>
          <a:bodyPr rot="0" spcFirstLastPara="0" vertOverflow="overflow" horzOverflow="overflow" vert="horz" wrap="square" lIns="97536" tIns="48768" rIns="97536" bIns="48768" numCol="1" spcCol="0" rtlCol="0" fromWordArt="0" anchor="t" anchorCtr="0" forceAA="0" compatLnSpc="1">
            <a:prstTxWarp prst="textNoShape">
              <a:avLst/>
            </a:prstTxWarp>
            <a:spAutoFit/>
          </a:bodyPr>
          <a:lstStyle/>
          <a:p>
            <a:r>
              <a:rPr lang="en-GB" sz="6600" b="0" dirty="0">
                <a:latin typeface="SF Pro Rounded Bold"/>
              </a:rPr>
              <a:t>Safeguarding Team</a:t>
            </a:r>
          </a:p>
        </p:txBody>
      </p:sp>
    </p:spTree>
    <p:extLst>
      <p:ext uri="{BB962C8B-B14F-4D97-AF65-F5344CB8AC3E}">
        <p14:creationId xmlns:p14="http://schemas.microsoft.com/office/powerpoint/2010/main" val="20873488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55" name="Topics"/>
          <p:cNvSpPr txBox="1">
            <a:spLocks noGrp="1"/>
          </p:cNvSpPr>
          <p:nvPr>
            <p:ph type="title"/>
          </p:nvPr>
        </p:nvSpPr>
        <p:spPr>
          <a:xfrm>
            <a:off x="1269999" y="751421"/>
            <a:ext cx="10464800" cy="1448273"/>
          </a:xfrm>
          <a:prstGeom prst="rect">
            <a:avLst/>
          </a:prstGeom>
        </p:spPr>
        <p:txBody>
          <a:bodyPr anchor="b"/>
          <a:lstStyle>
            <a:lvl1pPr>
              <a:defRPr>
                <a:latin typeface="SF Pro Rounded Bold"/>
                <a:ea typeface="SF Pro Rounded Bold"/>
                <a:cs typeface="SF Pro Rounded Bold"/>
                <a:sym typeface="SF Pro Rounded Bold"/>
              </a:defRPr>
            </a:lvl1pPr>
          </a:lstStyle>
          <a:p>
            <a:r>
              <a:rPr dirty="0"/>
              <a:t>Topics</a:t>
            </a:r>
          </a:p>
        </p:txBody>
      </p:sp>
      <p:sp>
        <p:nvSpPr>
          <p:cNvPr id="156" name="Autumn 1"/>
          <p:cNvSpPr txBox="1"/>
          <p:nvPr/>
        </p:nvSpPr>
        <p:spPr>
          <a:xfrm>
            <a:off x="1314837" y="4042391"/>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Autumn 1</a:t>
            </a:r>
          </a:p>
        </p:txBody>
      </p:sp>
      <p:sp>
        <p:nvSpPr>
          <p:cNvPr id="157" name="Autumn 2"/>
          <p:cNvSpPr txBox="1"/>
          <p:nvPr/>
        </p:nvSpPr>
        <p:spPr>
          <a:xfrm>
            <a:off x="5713981" y="4042391"/>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Autumn 2</a:t>
            </a:r>
          </a:p>
        </p:txBody>
      </p:sp>
      <p:sp>
        <p:nvSpPr>
          <p:cNvPr id="158" name="Spring 1"/>
          <p:cNvSpPr txBox="1"/>
          <p:nvPr/>
        </p:nvSpPr>
        <p:spPr>
          <a:xfrm>
            <a:off x="10018936" y="4080028"/>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Spring 1</a:t>
            </a:r>
          </a:p>
        </p:txBody>
      </p:sp>
      <p:sp>
        <p:nvSpPr>
          <p:cNvPr id="159" name="Spring 2"/>
          <p:cNvSpPr txBox="1"/>
          <p:nvPr/>
        </p:nvSpPr>
        <p:spPr>
          <a:xfrm>
            <a:off x="1230913" y="7445592"/>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Spring 2</a:t>
            </a:r>
          </a:p>
        </p:txBody>
      </p:sp>
      <p:sp>
        <p:nvSpPr>
          <p:cNvPr id="160" name="Summer"/>
          <p:cNvSpPr txBox="1"/>
          <p:nvPr/>
        </p:nvSpPr>
        <p:spPr>
          <a:xfrm>
            <a:off x="5805077" y="7444185"/>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Summer</a:t>
            </a:r>
            <a:r>
              <a:rPr lang="en-GB" dirty="0"/>
              <a:t> 1</a:t>
            </a:r>
            <a:endParaRPr dirty="0"/>
          </a:p>
        </p:txBody>
      </p:sp>
      <p:sp>
        <p:nvSpPr>
          <p:cNvPr id="161" name="WW II"/>
          <p:cNvSpPr txBox="1"/>
          <p:nvPr/>
        </p:nvSpPr>
        <p:spPr>
          <a:xfrm>
            <a:off x="5601007" y="2759850"/>
            <a:ext cx="223458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400" b="0">
                <a:solidFill>
                  <a:schemeClr val="accent3"/>
                </a:solidFill>
                <a:latin typeface="Armalite Rifle"/>
                <a:ea typeface="Armalite Rifle"/>
                <a:cs typeface="Armalite Rifle"/>
                <a:sym typeface="Armalite Rifle"/>
              </a:defRPr>
            </a:lvl1pPr>
          </a:lstStyle>
          <a:p>
            <a:r>
              <a:rPr lang="en-GB" sz="6600" dirty="0">
                <a:solidFill>
                  <a:srgbClr val="00B050"/>
                </a:solidFill>
                <a:latin typeface="CF World at War PERSO" pitchFamily="2" charset="0"/>
              </a:rPr>
              <a:t>WWII</a:t>
            </a:r>
            <a:endParaRPr sz="6600" dirty="0">
              <a:solidFill>
                <a:srgbClr val="00B050"/>
              </a:solidFill>
              <a:latin typeface="CF World at War PERSO" pitchFamily="2" charset="0"/>
            </a:endParaRPr>
          </a:p>
        </p:txBody>
      </p:sp>
      <p:sp>
        <p:nvSpPr>
          <p:cNvPr id="162" name="SPACE"/>
          <p:cNvSpPr txBox="1"/>
          <p:nvPr/>
        </p:nvSpPr>
        <p:spPr>
          <a:xfrm>
            <a:off x="389941" y="2759851"/>
            <a:ext cx="385842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b="0">
                <a:solidFill>
                  <a:schemeClr val="accent1">
                    <a:lumOff val="13529"/>
                  </a:schemeClr>
                </a:solidFill>
                <a:latin typeface="NasalizationRg-Regular"/>
                <a:ea typeface="NasalizationRg-Regular"/>
                <a:cs typeface="NasalizationRg-Regular"/>
                <a:sym typeface="NasalizationRg-Regular"/>
              </a:defRPr>
            </a:lvl1pPr>
          </a:lstStyle>
          <a:p>
            <a:r>
              <a:rPr lang="en-GB" sz="6600" dirty="0">
                <a:solidFill>
                  <a:srgbClr val="7030A0"/>
                </a:solidFill>
                <a:latin typeface="Space Age" panose="02000500020000020004" pitchFamily="2" charset="0"/>
              </a:rPr>
              <a:t>Space</a:t>
            </a:r>
            <a:endParaRPr sz="6600" dirty="0">
              <a:solidFill>
                <a:srgbClr val="7030A0"/>
              </a:solidFill>
              <a:latin typeface="Space Age" panose="02000500020000020004" pitchFamily="2" charset="0"/>
            </a:endParaRPr>
          </a:p>
        </p:txBody>
      </p:sp>
      <p:sp>
        <p:nvSpPr>
          <p:cNvPr id="163" name="Storms &amp;…"/>
          <p:cNvSpPr txBox="1"/>
          <p:nvPr/>
        </p:nvSpPr>
        <p:spPr>
          <a:xfrm>
            <a:off x="8749724" y="2199694"/>
            <a:ext cx="4255076" cy="1918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5900" b="0" spc="-295">
                <a:solidFill>
                  <a:srgbClr val="4FC1E9"/>
                </a:solidFill>
                <a:latin typeface="1550"/>
                <a:ea typeface="1550"/>
                <a:cs typeface="1550"/>
                <a:sym typeface="1550"/>
              </a:defRPr>
            </a:pPr>
            <a:r>
              <a:rPr lang="en-GB" dirty="0">
                <a:latin typeface="Wrecked Ship" pitchFamily="2" charset="0"/>
              </a:rPr>
              <a:t>Storms &amp; Shipwrecks</a:t>
            </a:r>
            <a:endParaRPr dirty="0">
              <a:latin typeface="Wrecked Ship" pitchFamily="2" charset="0"/>
            </a:endParaRPr>
          </a:p>
        </p:txBody>
      </p:sp>
      <p:sp>
        <p:nvSpPr>
          <p:cNvPr id="164" name="Greeks"/>
          <p:cNvSpPr txBox="1"/>
          <p:nvPr/>
        </p:nvSpPr>
        <p:spPr>
          <a:xfrm>
            <a:off x="1008938" y="5750265"/>
            <a:ext cx="245259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000" b="0">
                <a:solidFill>
                  <a:srgbClr val="F6BB42"/>
                </a:solidFill>
                <a:latin typeface="Herculanum"/>
                <a:ea typeface="Herculanum"/>
                <a:cs typeface="Herculanum"/>
                <a:sym typeface="Herculanum"/>
              </a:defRPr>
            </a:lvl1pPr>
          </a:lstStyle>
          <a:p>
            <a:r>
              <a:rPr lang="en-GB" sz="5000" dirty="0">
                <a:latin typeface="Georgia" panose="02040502050405020303" pitchFamily="18" charset="0"/>
              </a:rPr>
              <a:t>Ancient </a:t>
            </a:r>
          </a:p>
          <a:p>
            <a:r>
              <a:rPr lang="en-GB" sz="5000" dirty="0">
                <a:latin typeface="Georgia" panose="02040502050405020303" pitchFamily="18" charset="0"/>
              </a:rPr>
              <a:t>Greece</a:t>
            </a:r>
            <a:endParaRPr sz="5000" dirty="0">
              <a:latin typeface="Georgia" panose="02040502050405020303" pitchFamily="18" charset="0"/>
            </a:endParaRPr>
          </a:p>
        </p:txBody>
      </p:sp>
      <p:sp>
        <p:nvSpPr>
          <p:cNvPr id="165" name="China &amp;…"/>
          <p:cNvSpPr txBox="1"/>
          <p:nvPr/>
        </p:nvSpPr>
        <p:spPr>
          <a:xfrm>
            <a:off x="4902889" y="5939771"/>
            <a:ext cx="3534622" cy="153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70000"/>
              </a:lnSpc>
              <a:defRPr sz="7500" b="0" spc="-674">
                <a:solidFill>
                  <a:srgbClr val="FC6E51"/>
                </a:solidFill>
                <a:latin typeface="Shojumaru"/>
                <a:ea typeface="Shojumaru"/>
                <a:cs typeface="Shojumaru"/>
                <a:sym typeface="Shojumaru"/>
              </a:defRPr>
            </a:pPr>
            <a:r>
              <a:rPr lang="en-GB" sz="6600" dirty="0">
                <a:latin typeface="Berlin Sans FB" panose="020E0602020502020306" pitchFamily="34" charset="0"/>
              </a:rPr>
              <a:t>Japan and China</a:t>
            </a:r>
            <a:endParaRPr sz="6600" dirty="0">
              <a:latin typeface="Berlin Sans FB" panose="020E0602020502020306" pitchFamily="34" charset="0"/>
            </a:endParaRPr>
          </a:p>
        </p:txBody>
      </p:sp>
      <p:sp>
        <p:nvSpPr>
          <p:cNvPr id="14" name="Summer">
            <a:extLst>
              <a:ext uri="{FF2B5EF4-FFF2-40B4-BE49-F238E27FC236}">
                <a16:creationId xmlns:a16="http://schemas.microsoft.com/office/drawing/2014/main" id="{77604ADC-3CA1-44BF-8636-76B318266EAB}"/>
              </a:ext>
            </a:extLst>
          </p:cNvPr>
          <p:cNvSpPr txBox="1"/>
          <p:nvPr/>
        </p:nvSpPr>
        <p:spPr>
          <a:xfrm>
            <a:off x="9878868" y="7411713"/>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Summer</a:t>
            </a:r>
            <a:r>
              <a:rPr lang="en-GB" dirty="0"/>
              <a:t> 2</a:t>
            </a:r>
            <a:endParaRPr dirty="0"/>
          </a:p>
        </p:txBody>
      </p:sp>
      <p:sp>
        <p:nvSpPr>
          <p:cNvPr id="15" name="China &amp;…">
            <a:extLst>
              <a:ext uri="{FF2B5EF4-FFF2-40B4-BE49-F238E27FC236}">
                <a16:creationId xmlns:a16="http://schemas.microsoft.com/office/drawing/2014/main" id="{70716B7B-F47E-429F-867A-F4A39A88FF8B}"/>
              </a:ext>
            </a:extLst>
          </p:cNvPr>
          <p:cNvSpPr txBox="1"/>
          <p:nvPr/>
        </p:nvSpPr>
        <p:spPr>
          <a:xfrm>
            <a:off x="8976680" y="5907299"/>
            <a:ext cx="3534622" cy="153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70000"/>
              </a:lnSpc>
              <a:defRPr sz="7500" b="0" spc="-674">
                <a:solidFill>
                  <a:srgbClr val="FC6E51"/>
                </a:solidFill>
                <a:latin typeface="Shojumaru"/>
                <a:ea typeface="Shojumaru"/>
                <a:cs typeface="Shojumaru"/>
                <a:sym typeface="Shojumaru"/>
              </a:defRPr>
            </a:pPr>
            <a:r>
              <a:rPr lang="en-GB" sz="6600" dirty="0">
                <a:solidFill>
                  <a:schemeClr val="accent6">
                    <a:lumMod val="60000"/>
                    <a:lumOff val="40000"/>
                  </a:schemeClr>
                </a:solidFill>
                <a:latin typeface="Cambria" panose="02040503050406030204" pitchFamily="18" charset="0"/>
                <a:ea typeface="Cambria" panose="02040503050406030204" pitchFamily="18" charset="0"/>
              </a:rPr>
              <a:t>Class choice book week</a:t>
            </a:r>
            <a:endParaRPr sz="6600" dirty="0">
              <a:solidFill>
                <a:schemeClr val="accent6">
                  <a:lumMod val="60000"/>
                  <a:lumOff val="40000"/>
                </a:schemeClr>
              </a:solidFill>
              <a:latin typeface="Cambria" panose="02040503050406030204" pitchFamily="18" charset="0"/>
              <a:ea typeface="Cambria" panose="02040503050406030204" pitchFamily="18"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55" name="Topics"/>
          <p:cNvSpPr txBox="1">
            <a:spLocks noGrp="1"/>
          </p:cNvSpPr>
          <p:nvPr>
            <p:ph type="title"/>
          </p:nvPr>
        </p:nvSpPr>
        <p:spPr>
          <a:xfrm>
            <a:off x="1269999" y="751421"/>
            <a:ext cx="10464800" cy="1448273"/>
          </a:xfrm>
          <a:prstGeom prst="rect">
            <a:avLst/>
          </a:prstGeom>
        </p:spPr>
        <p:txBody>
          <a:bodyPr anchor="b"/>
          <a:lstStyle>
            <a:lvl1pPr>
              <a:defRPr>
                <a:latin typeface="SF Pro Rounded Bold"/>
                <a:ea typeface="SF Pro Rounded Bold"/>
                <a:cs typeface="SF Pro Rounded Bold"/>
                <a:sym typeface="SF Pro Rounded Bold"/>
              </a:defRPr>
            </a:lvl1pPr>
          </a:lstStyle>
          <a:p>
            <a:r>
              <a:rPr dirty="0"/>
              <a:t>Topic</a:t>
            </a:r>
            <a:r>
              <a:rPr lang="en-GB" dirty="0"/>
              <a:t> Overview</a:t>
            </a:r>
            <a:endParaRPr dirty="0"/>
          </a:p>
        </p:txBody>
      </p:sp>
      <p:pic>
        <p:nvPicPr>
          <p:cNvPr id="5" name="Picture 4">
            <a:extLst>
              <a:ext uri="{FF2B5EF4-FFF2-40B4-BE49-F238E27FC236}">
                <a16:creationId xmlns:a16="http://schemas.microsoft.com/office/drawing/2014/main" id="{E5C3AA9C-1B99-4821-939B-97892A677C4B}"/>
              </a:ext>
            </a:extLst>
          </p:cNvPr>
          <p:cNvPicPr>
            <a:picLocks noChangeAspect="1"/>
          </p:cNvPicPr>
          <p:nvPr/>
        </p:nvPicPr>
        <p:blipFill>
          <a:blip r:embed="rId2"/>
          <a:stretch>
            <a:fillRect/>
          </a:stretch>
        </p:blipFill>
        <p:spPr>
          <a:xfrm>
            <a:off x="1940146" y="2327727"/>
            <a:ext cx="9479222" cy="6674452"/>
          </a:xfrm>
          <a:prstGeom prst="rect">
            <a:avLst/>
          </a:prstGeom>
        </p:spPr>
      </p:pic>
    </p:spTree>
    <p:extLst>
      <p:ext uri="{BB962C8B-B14F-4D97-AF65-F5344CB8AC3E}">
        <p14:creationId xmlns:p14="http://schemas.microsoft.com/office/powerpoint/2010/main" val="2140683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55" name="Topics"/>
          <p:cNvSpPr txBox="1">
            <a:spLocks noGrp="1"/>
          </p:cNvSpPr>
          <p:nvPr>
            <p:ph type="title"/>
          </p:nvPr>
        </p:nvSpPr>
        <p:spPr>
          <a:xfrm>
            <a:off x="1269999" y="751421"/>
            <a:ext cx="10464800" cy="1448273"/>
          </a:xfrm>
          <a:prstGeom prst="rect">
            <a:avLst/>
          </a:prstGeom>
        </p:spPr>
        <p:txBody>
          <a:bodyPr anchor="b"/>
          <a:lstStyle>
            <a:lvl1pPr>
              <a:defRPr>
                <a:latin typeface="SF Pro Rounded Bold"/>
                <a:ea typeface="SF Pro Rounded Bold"/>
                <a:cs typeface="SF Pro Rounded Bold"/>
                <a:sym typeface="SF Pro Rounded Bold"/>
              </a:defRPr>
            </a:lvl1pPr>
          </a:lstStyle>
          <a:p>
            <a:r>
              <a:rPr dirty="0"/>
              <a:t>Topic</a:t>
            </a:r>
            <a:r>
              <a:rPr lang="en-GB" dirty="0"/>
              <a:t> Homework Menu</a:t>
            </a:r>
            <a:endParaRPr dirty="0"/>
          </a:p>
        </p:txBody>
      </p:sp>
      <p:pic>
        <p:nvPicPr>
          <p:cNvPr id="5" name="Picture 4">
            <a:extLst>
              <a:ext uri="{FF2B5EF4-FFF2-40B4-BE49-F238E27FC236}">
                <a16:creationId xmlns:a16="http://schemas.microsoft.com/office/drawing/2014/main" id="{F3864757-E4FE-4B30-B2D9-FF09221AB199}"/>
              </a:ext>
            </a:extLst>
          </p:cNvPr>
          <p:cNvPicPr>
            <a:picLocks noChangeAspect="1"/>
          </p:cNvPicPr>
          <p:nvPr/>
        </p:nvPicPr>
        <p:blipFill>
          <a:blip r:embed="rId2"/>
          <a:stretch>
            <a:fillRect/>
          </a:stretch>
        </p:blipFill>
        <p:spPr>
          <a:xfrm>
            <a:off x="1865460" y="2488713"/>
            <a:ext cx="9273880" cy="6439387"/>
          </a:xfrm>
          <a:prstGeom prst="rect">
            <a:avLst/>
          </a:prstGeom>
        </p:spPr>
      </p:pic>
    </p:spTree>
    <p:extLst>
      <p:ext uri="{BB962C8B-B14F-4D97-AF65-F5344CB8AC3E}">
        <p14:creationId xmlns:p14="http://schemas.microsoft.com/office/powerpoint/2010/main" val="37027329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55" name="Topics"/>
          <p:cNvSpPr txBox="1">
            <a:spLocks noGrp="1"/>
          </p:cNvSpPr>
          <p:nvPr>
            <p:ph type="title"/>
          </p:nvPr>
        </p:nvSpPr>
        <p:spPr>
          <a:xfrm>
            <a:off x="1269999" y="751421"/>
            <a:ext cx="10464800" cy="1448273"/>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dirty="0"/>
              <a:t>Topic</a:t>
            </a:r>
            <a:r>
              <a:rPr lang="en-GB" dirty="0"/>
              <a:t> Knowledge Organiser</a:t>
            </a:r>
            <a:endParaRPr dirty="0"/>
          </a:p>
        </p:txBody>
      </p:sp>
      <p:pic>
        <p:nvPicPr>
          <p:cNvPr id="5" name="Picture 4">
            <a:extLst>
              <a:ext uri="{FF2B5EF4-FFF2-40B4-BE49-F238E27FC236}">
                <a16:creationId xmlns:a16="http://schemas.microsoft.com/office/drawing/2014/main" id="{DE205429-6DD2-4475-A2A9-4722D6C41EB0}"/>
              </a:ext>
            </a:extLst>
          </p:cNvPr>
          <p:cNvPicPr>
            <a:picLocks noChangeAspect="1"/>
          </p:cNvPicPr>
          <p:nvPr/>
        </p:nvPicPr>
        <p:blipFill>
          <a:blip r:embed="rId2"/>
          <a:stretch>
            <a:fillRect/>
          </a:stretch>
        </p:blipFill>
        <p:spPr>
          <a:xfrm>
            <a:off x="6088691" y="2374713"/>
            <a:ext cx="6010275" cy="4238625"/>
          </a:xfrm>
          <a:prstGeom prst="rect">
            <a:avLst/>
          </a:prstGeom>
        </p:spPr>
      </p:pic>
      <p:pic>
        <p:nvPicPr>
          <p:cNvPr id="7" name="Picture 6">
            <a:extLst>
              <a:ext uri="{FF2B5EF4-FFF2-40B4-BE49-F238E27FC236}">
                <a16:creationId xmlns:a16="http://schemas.microsoft.com/office/drawing/2014/main" id="{90FD1668-6467-429C-AD3A-9D9B83FE5FBC}"/>
              </a:ext>
            </a:extLst>
          </p:cNvPr>
          <p:cNvPicPr>
            <a:picLocks noChangeAspect="1"/>
          </p:cNvPicPr>
          <p:nvPr/>
        </p:nvPicPr>
        <p:blipFill>
          <a:blip r:embed="rId3"/>
          <a:stretch>
            <a:fillRect/>
          </a:stretch>
        </p:blipFill>
        <p:spPr>
          <a:xfrm>
            <a:off x="905834" y="4494026"/>
            <a:ext cx="6076950" cy="4257675"/>
          </a:xfrm>
          <a:prstGeom prst="rect">
            <a:avLst/>
          </a:prstGeom>
        </p:spPr>
      </p:pic>
    </p:spTree>
    <p:extLst>
      <p:ext uri="{BB962C8B-B14F-4D97-AF65-F5344CB8AC3E}">
        <p14:creationId xmlns:p14="http://schemas.microsoft.com/office/powerpoint/2010/main" val="1291054774"/>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Custom 2">
      <a:majorFont>
        <a:latin typeface="Bahnschrift"/>
        <a:ea typeface="Helvetica Neue Medium"/>
        <a:cs typeface="Helvetica Neue Medium"/>
      </a:majorFont>
      <a:minorFont>
        <a:latin typeface="Berlin Sans FB"/>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979</TotalTime>
  <Words>2158</Words>
  <Application>Microsoft Office PowerPoint</Application>
  <PresentationFormat>Custom</PresentationFormat>
  <Paragraphs>297</Paragraphs>
  <Slides>38</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Berlin Sans FB</vt:lpstr>
      <vt:lpstr>Cambria</vt:lpstr>
      <vt:lpstr>CF World at War PERSO</vt:lpstr>
      <vt:lpstr>Georgia</vt:lpstr>
      <vt:lpstr>Helvetica Light</vt:lpstr>
      <vt:lpstr>Helvetica Neue</vt:lpstr>
      <vt:lpstr>Helvetica Neue Light</vt:lpstr>
      <vt:lpstr>SF Pro Rounded Bold</vt:lpstr>
      <vt:lpstr>SF Pro Rounded Regular</vt:lpstr>
      <vt:lpstr>Space Age</vt:lpstr>
      <vt:lpstr>Wrecked Ship</vt:lpstr>
      <vt:lpstr>Black</vt:lpstr>
      <vt:lpstr>Welcome Meeting</vt:lpstr>
      <vt:lpstr>Year 5 &amp; 6 Team</vt:lpstr>
      <vt:lpstr>Year 5 &amp; 6 Team</vt:lpstr>
      <vt:lpstr>Classrooms</vt:lpstr>
      <vt:lpstr>PowerPoint Presentation</vt:lpstr>
      <vt:lpstr>Topics</vt:lpstr>
      <vt:lpstr>Topic Overview</vt:lpstr>
      <vt:lpstr>Topic Homework Menu</vt:lpstr>
      <vt:lpstr>Topic Knowledge Organiser</vt:lpstr>
      <vt:lpstr>Timetable</vt:lpstr>
      <vt:lpstr>Newsletter</vt:lpstr>
      <vt:lpstr>PE</vt:lpstr>
      <vt:lpstr>Maths</vt:lpstr>
      <vt:lpstr>Expectations</vt:lpstr>
      <vt:lpstr>Expectations</vt:lpstr>
      <vt:lpstr>Expectations</vt:lpstr>
      <vt:lpstr>Punctuality and Attendance</vt:lpstr>
      <vt:lpstr>Homework: reading</vt:lpstr>
      <vt:lpstr>Homework: Times tables</vt:lpstr>
      <vt:lpstr>Homework: Spelling shed</vt:lpstr>
      <vt:lpstr>Uniform (including PE)</vt:lpstr>
      <vt:lpstr>PowerPoint Presentation</vt:lpstr>
      <vt:lpstr>Be your best – earn positives!</vt:lpstr>
      <vt:lpstr>Slips (positive)</vt:lpstr>
      <vt:lpstr>Slips (Negative)</vt:lpstr>
      <vt:lpstr>Phone/Online Safety </vt:lpstr>
      <vt:lpstr>STOP</vt:lpstr>
      <vt:lpstr>Walking to/from school</vt:lpstr>
      <vt:lpstr>Newsletter</vt:lpstr>
      <vt:lpstr>After School Clubs</vt:lpstr>
      <vt:lpstr>Educational Trips</vt:lpstr>
      <vt:lpstr>Residential Trips</vt:lpstr>
      <vt:lpstr>Y5 Sleepover</vt:lpstr>
      <vt:lpstr>SATs</vt:lpstr>
      <vt:lpstr>Secondary School Applications</vt:lpstr>
      <vt:lpstr>PowerPoint Presentation</vt:lpstr>
      <vt:lpstr>Support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Meeting</dc:title>
  <dc:creator>Lynsey Shaw</dc:creator>
  <cp:lastModifiedBy>Lynsey Shaw</cp:lastModifiedBy>
  <cp:revision>38</cp:revision>
  <dcterms:modified xsi:type="dcterms:W3CDTF">2023-09-12T11:26:37Z</dcterms:modified>
</cp:coreProperties>
</file>